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67" r:id="rId5"/>
    <p:sldId id="261" r:id="rId6"/>
    <p:sldId id="286" r:id="rId7"/>
    <p:sldId id="274" r:id="rId8"/>
    <p:sldId id="317" r:id="rId9"/>
    <p:sldId id="290" r:id="rId10"/>
    <p:sldId id="291" r:id="rId11"/>
    <p:sldId id="297" r:id="rId12"/>
    <p:sldId id="292" r:id="rId13"/>
    <p:sldId id="300" r:id="rId14"/>
    <p:sldId id="293" r:id="rId15"/>
    <p:sldId id="298" r:id="rId16"/>
    <p:sldId id="275" r:id="rId17"/>
    <p:sldId id="288" r:id="rId18"/>
    <p:sldId id="301" r:id="rId19"/>
    <p:sldId id="303" r:id="rId20"/>
    <p:sldId id="304" r:id="rId21"/>
    <p:sldId id="318" r:id="rId22"/>
    <p:sldId id="319" r:id="rId23"/>
    <p:sldId id="279" r:id="rId24"/>
    <p:sldId id="316" r:id="rId25"/>
    <p:sldId id="278" r:id="rId26"/>
    <p:sldId id="310" r:id="rId27"/>
    <p:sldId id="311" r:id="rId28"/>
    <p:sldId id="312" r:id="rId29"/>
    <p:sldId id="284" r:id="rId30"/>
    <p:sldId id="314" r:id="rId31"/>
    <p:sldId id="315" r:id="rId32"/>
    <p:sldId id="320" r:id="rId3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008000"/>
    <a:srgbClr val="641F1A"/>
    <a:srgbClr val="6D231D"/>
    <a:srgbClr val="792721"/>
    <a:srgbClr val="6E1E18"/>
    <a:srgbClr val="74201A"/>
    <a:srgbClr val="7E231C"/>
    <a:srgbClr val="6A1E18"/>
    <a:srgbClr val="601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8" autoAdjust="0"/>
    <p:restoredTop sz="95116" autoAdjust="0"/>
  </p:normalViewPr>
  <p:slideViewPr>
    <p:cSldViewPr snapToGrid="0">
      <p:cViewPr varScale="1">
        <p:scale>
          <a:sx n="109" d="100"/>
          <a:sy n="109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AF1B7-E080-49A5-9AB9-88A7EDEEDE4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DA939-2040-4264-8094-22E8BC0A7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56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A0533-A760-432F-87BD-515264C2976F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46F2B-1084-40BA-9F0A-B1F6847335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7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6F2B-1084-40BA-9F0A-B1F6847335C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63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D2E01E4-83CF-487F-95CA-263D6E4647E9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7CF12-4598-4BC5-BC70-FFDABB29B0FB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89DD-1467-445A-B622-B60C97D69855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F272-1259-45D0-85B4-4584D867E553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FF25271-13C9-4BA5-A2E4-F752D7E4EA1B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6A344-0592-4F07-9B20-BD49D2903CAD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D526F-57C9-46A1-A64E-0F31395ABB05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5ED47-8871-4591-9415-830CEEE1EC60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25F9-2096-4ECE-9305-37E26587B808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2A17A36-F3ED-4197-8D9A-7455429C1616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12420168-7F0A-4A83-951A-535EA7CD78FD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685DDF4-194A-4211-8CA8-59ACAEDCA73F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ts.gov.hk/english/publications_and_downloads/files/8.4.3%20Poster.pdf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youtu.be/D7dTvrt2phk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ts.gov.hk/english/proper_care_of_pets/files/pets_are_for_life.pdf" TargetMode="External"/><Relationship Id="rId7" Type="http://schemas.openxmlformats.org/officeDocument/2006/relationships/hyperlink" Target="https://www.pets.gov.hk/english/publications_and_downloads/files/OnePreciousLife_Leaflet.pdf" TargetMode="External"/><Relationship Id="rId2" Type="http://schemas.openxmlformats.org/officeDocument/2006/relationships/hyperlink" Target="http://www.pets.gov.h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D7dTvrt2phk" TargetMode="External"/><Relationship Id="rId5" Type="http://schemas.openxmlformats.org/officeDocument/2006/relationships/hyperlink" Target="https://www.pets.gov.hk/english/publications_and_downloads/files/8.4.3%20Poster.pdf" TargetMode="External"/><Relationship Id="rId4" Type="http://schemas.openxmlformats.org/officeDocument/2006/relationships/hyperlink" Target="https://pets.gov.hk/english/publications_and_downloads/files/Poster_NoAbandonment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1A43-B750-4259-AA02-68777493B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629" y="307780"/>
            <a:ext cx="8187071" cy="4064627"/>
          </a:xfrm>
        </p:spPr>
        <p:txBody>
          <a:bodyPr>
            <a:normAutofit/>
          </a:bodyPr>
          <a:lstStyle/>
          <a:p>
            <a:r>
              <a:rPr lang="en-US" sz="8800" dirty="0" smtClean="0"/>
              <a:t>Animal Welfare</a:t>
            </a:r>
            <a:endParaRPr lang="en-US" sz="8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53" y="1234439"/>
            <a:ext cx="3906854" cy="3743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242929" y="5299066"/>
            <a:ext cx="58835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Developed by English Language Education Section</a:t>
            </a:r>
          </a:p>
          <a:p>
            <a:r>
              <a:rPr lang="en-US" dirty="0" smtClean="0"/>
              <a:t>Curriculum Development Institute</a:t>
            </a:r>
          </a:p>
          <a:p>
            <a:r>
              <a:rPr lang="en-US" dirty="0" smtClean="0"/>
              <a:t>Education Bureau</a:t>
            </a:r>
          </a:p>
          <a:p>
            <a:endParaRPr lang="en-US" dirty="0"/>
          </a:p>
          <a:p>
            <a:r>
              <a:rPr lang="en-US" dirty="0" smtClean="0"/>
              <a:t>October 2021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42929" y="4372407"/>
            <a:ext cx="3491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Recommended level: S1-3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1827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865" y="58630"/>
            <a:ext cx="5308423" cy="679937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97398" y="507574"/>
            <a:ext cx="4866074" cy="63306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Picture </a:t>
            </a:r>
            <a:r>
              <a:rPr lang="en-US" sz="4000" dirty="0" smtClean="0"/>
              <a:t>2 </a:t>
            </a:r>
            <a:br>
              <a:rPr lang="en-US" sz="4000" dirty="0" smtClean="0"/>
            </a:br>
            <a:r>
              <a:rPr lang="en-US" altLang="zh-TW" sz="4000" dirty="0" smtClean="0"/>
              <a:t>(</a:t>
            </a:r>
            <a:r>
              <a:rPr lang="en-US" altLang="zh-TW" sz="4000" dirty="0"/>
              <a:t>Original message)</a:t>
            </a:r>
            <a:endParaRPr lang="en-US" sz="4000" cap="none" dirty="0"/>
          </a:p>
        </p:txBody>
      </p:sp>
      <p:sp>
        <p:nvSpPr>
          <p:cNvPr id="2" name="Rectangle 1"/>
          <p:cNvSpPr/>
          <p:nvPr/>
        </p:nvSpPr>
        <p:spPr>
          <a:xfrm rot="296636">
            <a:off x="6401681" y="3578786"/>
            <a:ext cx="1649838" cy="274742"/>
          </a:xfrm>
          <a:prstGeom prst="rect">
            <a:avLst/>
          </a:prstGeom>
          <a:solidFill>
            <a:srgbClr val="641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ine Callout 1 4"/>
          <p:cNvSpPr/>
          <p:nvPr/>
        </p:nvSpPr>
        <p:spPr>
          <a:xfrm flipH="1">
            <a:off x="1467850" y="1977706"/>
            <a:ext cx="3651361" cy="2394285"/>
          </a:xfrm>
          <a:prstGeom prst="borderCallout1">
            <a:avLst>
              <a:gd name="adj1" fmla="val 57323"/>
              <a:gd name="adj2" fmla="val -357"/>
              <a:gd name="adj3" fmla="val 105855"/>
              <a:gd name="adj4" fmla="val -315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</a:rPr>
              <a:t>The offence of </a:t>
            </a:r>
            <a:r>
              <a:rPr lang="en-US" sz="2400" dirty="0" smtClean="0">
                <a:solidFill>
                  <a:srgbClr val="FF0000"/>
                </a:solidFill>
              </a:rPr>
              <a:t>animal abandonment</a:t>
            </a:r>
            <a:r>
              <a:rPr lang="en-US" sz="2400" dirty="0" smtClean="0">
                <a:solidFill>
                  <a:schemeClr val="tx1"/>
                </a:solidFill>
              </a:rPr>
              <a:t> is liable to a fine of $10,000 and 6 months’ imprisonment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0060" y="4758815"/>
            <a:ext cx="3707156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Related 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Animal abandonment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Responsible pet ownership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Respect for animals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5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cap="none" dirty="0" smtClean="0"/>
              <a:t>Picture 3</a:t>
            </a:r>
            <a:endParaRPr lang="en-US" sz="4000" cap="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732" y="33608"/>
            <a:ext cx="5696064" cy="68300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46039" y="6565832"/>
            <a:ext cx="621516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Adapted from: </a:t>
            </a:r>
            <a:r>
              <a:rPr lang="en-US" sz="1050" dirty="0" smtClean="0">
                <a:hlinkClick r:id="rId3"/>
              </a:rPr>
              <a:t>https</a:t>
            </a:r>
            <a:r>
              <a:rPr lang="en-US" sz="1050" dirty="0">
                <a:hlinkClick r:id="rId3"/>
              </a:rPr>
              <a:t>://</a:t>
            </a:r>
            <a:r>
              <a:rPr lang="en-US" sz="1050" dirty="0" smtClean="0">
                <a:hlinkClick r:id="rId3"/>
              </a:rPr>
              <a:t>www.pets.gov.hk/english/publications_and_downloads/files/8.4.3%20Poster.pdf</a:t>
            </a:r>
            <a:endParaRPr lang="en-US" sz="1050" dirty="0" smtClean="0"/>
          </a:p>
          <a:p>
            <a:endParaRPr lang="en-US" sz="1050" dirty="0"/>
          </a:p>
        </p:txBody>
      </p:sp>
      <p:sp>
        <p:nvSpPr>
          <p:cNvPr id="3" name="TextBox 2"/>
          <p:cNvSpPr txBox="1"/>
          <p:nvPr/>
        </p:nvSpPr>
        <p:spPr>
          <a:xfrm>
            <a:off x="7523940" y="132771"/>
            <a:ext cx="12044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(1)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9112" y="4940297"/>
            <a:ext cx="1186579" cy="2531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7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3523" y="5186567"/>
            <a:ext cx="1016000" cy="1847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7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19390" y="494029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(2)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8973" y="4340132"/>
            <a:ext cx="41283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8000"/>
                </a:solidFill>
              </a:rPr>
              <a:t>3) Bonus </a:t>
            </a:r>
            <a:r>
              <a:rPr lang="en-US" sz="2000" b="1" dirty="0">
                <a:solidFill>
                  <a:srgbClr val="008000"/>
                </a:solidFill>
              </a:rPr>
              <a:t>question: </a:t>
            </a:r>
          </a:p>
          <a:p>
            <a:pPr algn="just"/>
            <a:r>
              <a:rPr lang="en-US" sz="2000" dirty="0" smtClean="0">
                <a:solidFill>
                  <a:srgbClr val="008000"/>
                </a:solidFill>
              </a:rPr>
              <a:t>Fill in the blanks in the title and speech bubble to highlight the key message of the picture. 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0665" y="5663571"/>
            <a:ext cx="4117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(1) Love is being </a:t>
            </a:r>
            <a:r>
              <a:rPr lang="en-US" dirty="0" smtClean="0">
                <a:solidFill>
                  <a:srgbClr val="FF0000"/>
                </a:solidFill>
              </a:rPr>
              <a:t>responsible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(2) Be a </a:t>
            </a:r>
            <a:r>
              <a:rPr lang="en-US" dirty="0" smtClean="0">
                <a:solidFill>
                  <a:srgbClr val="FF0000"/>
                </a:solidFill>
              </a:rPr>
              <a:t>responsible pet owner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9299" y="991682"/>
            <a:ext cx="4859953" cy="3432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+mj-lt"/>
              <a:buAutoNum type="arabicParenR"/>
            </a:pPr>
            <a:r>
              <a:rPr lang="en-US" sz="2000" b="1" dirty="0">
                <a:solidFill>
                  <a:srgbClr val="9933FF"/>
                </a:solidFill>
              </a:rPr>
              <a:t>Describe what you see in the picture</a:t>
            </a:r>
            <a:r>
              <a:rPr lang="en-US" sz="2000" b="1" dirty="0" smtClean="0">
                <a:solidFill>
                  <a:srgbClr val="9933FF"/>
                </a:solidFill>
              </a:rPr>
              <a:t>.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The animals/cats and humans are gathering </a:t>
            </a:r>
            <a:r>
              <a:rPr lang="en-US" dirty="0" smtClean="0">
                <a:solidFill>
                  <a:srgbClr val="FF0000"/>
                </a:solidFill>
              </a:rPr>
              <a:t>their hands together.</a:t>
            </a:r>
            <a:endParaRPr lang="en-US" dirty="0">
              <a:solidFill>
                <a:srgbClr val="FF0000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lvl="1" algn="just"/>
            <a:endParaRPr lang="en-US" sz="2400" b="1" dirty="0">
              <a:solidFill>
                <a:srgbClr val="FF0000"/>
              </a:solidFill>
            </a:endParaRPr>
          </a:p>
          <a:p>
            <a:pPr lvl="1" algn="just"/>
            <a:r>
              <a:rPr lang="en-US" sz="2000" b="1" dirty="0" smtClean="0">
                <a:solidFill>
                  <a:srgbClr val="0000FF"/>
                </a:solidFill>
              </a:rPr>
              <a:t>2) What </a:t>
            </a:r>
            <a:r>
              <a:rPr lang="en-US" sz="2000" b="1" dirty="0">
                <a:solidFill>
                  <a:srgbClr val="0000FF"/>
                </a:solidFill>
              </a:rPr>
              <a:t>is the message </a:t>
            </a:r>
            <a:r>
              <a:rPr lang="en-US" sz="2000" b="1" dirty="0" smtClean="0">
                <a:solidFill>
                  <a:srgbClr val="0000FF"/>
                </a:solidFill>
              </a:rPr>
              <a:t>conveyed </a:t>
            </a:r>
            <a:r>
              <a:rPr lang="en-US" sz="2000" b="1" dirty="0">
                <a:solidFill>
                  <a:srgbClr val="0000FF"/>
                </a:solidFill>
              </a:rPr>
              <a:t>in 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</a:p>
          <a:p>
            <a:pPr lvl="1" algn="just"/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   the picture?</a:t>
            </a: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People should love their pets and be responsible </a:t>
            </a:r>
            <a:r>
              <a:rPr lang="en-US" dirty="0">
                <a:solidFill>
                  <a:srgbClr val="FF0000"/>
                </a:solidFill>
              </a:rPr>
              <a:t>pet </a:t>
            </a:r>
            <a:r>
              <a:rPr lang="en-US" dirty="0" smtClean="0">
                <a:solidFill>
                  <a:srgbClr val="FF0000"/>
                </a:solidFill>
              </a:rPr>
              <a:t>owners so that </a:t>
            </a:r>
            <a:r>
              <a:rPr lang="en-US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their pets can </a:t>
            </a:r>
            <a:r>
              <a:rPr lang="en-US" dirty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rely on their </a:t>
            </a:r>
            <a:r>
              <a:rPr lang="en-US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owners. (Accept any reasonable answers.)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4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398" y="637230"/>
            <a:ext cx="10178322" cy="1492132"/>
          </a:xfrm>
        </p:spPr>
        <p:txBody>
          <a:bodyPr>
            <a:noAutofit/>
          </a:bodyPr>
          <a:lstStyle/>
          <a:p>
            <a:r>
              <a:rPr lang="en-US" sz="4000" dirty="0"/>
              <a:t>Picture </a:t>
            </a:r>
            <a:r>
              <a:rPr lang="en-US" sz="4000" dirty="0" smtClean="0"/>
              <a:t>3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altLang="zh-TW" sz="4000" dirty="0"/>
              <a:t>(Original </a:t>
            </a:r>
            <a:r>
              <a:rPr lang="en-US" altLang="zh-TW" sz="4000" dirty="0" smtClean="0"/>
              <a:t>message</a:t>
            </a:r>
            <a:r>
              <a:rPr lang="en-US" altLang="zh-TW" sz="4000" dirty="0"/>
              <a:t>)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738" y="0"/>
            <a:ext cx="5696064" cy="6830002"/>
          </a:xfrm>
          <a:prstGeom prst="rect">
            <a:avLst/>
          </a:prstGeom>
        </p:spPr>
      </p:pic>
      <p:sp>
        <p:nvSpPr>
          <p:cNvPr id="7" name="Right Arrow 5"/>
          <p:cNvSpPr/>
          <p:nvPr/>
        </p:nvSpPr>
        <p:spPr>
          <a:xfrm flipH="1">
            <a:off x="9184529" y="40295"/>
            <a:ext cx="1117166" cy="5566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5"/>
          <p:cNvSpPr/>
          <p:nvPr/>
        </p:nvSpPr>
        <p:spPr>
          <a:xfrm rot="10564128" flipH="1">
            <a:off x="5311155" y="4872928"/>
            <a:ext cx="1117166" cy="5566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7398" y="3204071"/>
            <a:ext cx="4038626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Related 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Responsible pet ownership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Commitment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Respect for animals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Love and care for animals</a:t>
            </a:r>
            <a:endParaRPr lang="en-US" sz="2000" b="1" dirty="0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88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163" y="1814446"/>
            <a:ext cx="11113317" cy="1492132"/>
          </a:xfrm>
        </p:spPr>
        <p:txBody>
          <a:bodyPr>
            <a:noAutofit/>
          </a:bodyPr>
          <a:lstStyle/>
          <a:p>
            <a:r>
              <a:rPr lang="en-US" sz="5400" cap="none" dirty="0" smtClean="0"/>
              <a:t>Section 2: Animal Abandonment</a:t>
            </a:r>
            <a:endParaRPr lang="en-US" sz="5400" cap="none" dirty="0"/>
          </a:p>
        </p:txBody>
      </p:sp>
      <p:pic>
        <p:nvPicPr>
          <p:cNvPr id="1026" name="Picture 2" descr="毛絲鼠 (龍貓), 倉鼠, 龜(烏龜), 蜥蝪, 兔子及貓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86" y="3866746"/>
            <a:ext cx="53435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0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49227" y="3989786"/>
            <a:ext cx="8599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ea typeface="新細明體" panose="02020500000000000000" pitchFamily="18" charset="-120"/>
              </a:rPr>
              <a:t>Watch a video about animal cruelty and answer the questions on the worksheet. </a:t>
            </a:r>
            <a:endParaRPr lang="en-US" sz="20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549227" y="645303"/>
            <a:ext cx="11303977" cy="8696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 smtClean="0">
                <a:latin typeface="Arial Black" panose="020B0A04020102020204" pitchFamily="34" charset="0"/>
              </a:rPr>
              <a:t>A) Video analysis</a:t>
            </a:r>
            <a:endParaRPr lang="en-US" sz="4000" cap="none" dirty="0">
              <a:latin typeface="Arial Black" panose="020B0A04020102020204" pitchFamily="34" charset="0"/>
            </a:endParaRPr>
          </a:p>
        </p:txBody>
      </p:sp>
      <p:pic>
        <p:nvPicPr>
          <p:cNvPr id="4110" name="Picture 14" descr="Cruelty to Animals Carries Penaltie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78" y="1774254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87461" y="3500756"/>
            <a:ext cx="616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Video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046" y="1482084"/>
            <a:ext cx="10178322" cy="3593591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How do you feel while watching the video? Why?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Sad/upset/unhappy/gloomy/concerned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The animals are suffering/mistreated. </a:t>
            </a:r>
          </a:p>
          <a:p>
            <a:pPr marL="457200" lvl="1" indent="0" algn="just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(Accept any reasonable answers.)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1678" y="429703"/>
            <a:ext cx="406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A) Video analysis</a:t>
            </a:r>
            <a:endParaRPr lang="en-US" sz="28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60046" y="4378462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2.   What techniques were used in the video to create such a feeling?</a:t>
            </a:r>
          </a:p>
          <a:p>
            <a:pPr marL="457200" lvl="1" indent="0" algn="just">
              <a:buFont typeface="Gill Sans MT" panose="020B0502020104020203" pitchFamily="34" charset="0"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The sad/emotional background music and black and white images created such a feeling. </a:t>
            </a:r>
          </a:p>
          <a:p>
            <a:pPr marL="457200" lvl="1" indent="0" algn="just">
              <a:buFont typeface="Gill Sans MT" panose="020B0502020104020203" pitchFamily="34" charset="0"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(Accept any reasonable answers.)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52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91916"/>
            <a:ext cx="10178322" cy="470434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3.   </a:t>
            </a:r>
            <a:r>
              <a:rPr lang="en-US" sz="2400" dirty="0" err="1" smtClean="0">
                <a:solidFill>
                  <a:schemeClr val="tx1"/>
                </a:solidFill>
              </a:rPr>
              <a:t>i</a:t>
            </a:r>
            <a:r>
              <a:rPr lang="en-US" sz="2400" dirty="0">
                <a:solidFill>
                  <a:schemeClr val="tx1"/>
                </a:solidFill>
              </a:rPr>
              <a:t>)   </a:t>
            </a:r>
            <a:r>
              <a:rPr lang="en-US" sz="2400" dirty="0" smtClean="0">
                <a:solidFill>
                  <a:schemeClr val="tx1"/>
                </a:solidFill>
              </a:rPr>
              <a:t>According to the video, why are animals being abandoned?</a:t>
            </a:r>
          </a:p>
          <a:p>
            <a:pPr marL="806450" lvl="0" indent="0"/>
            <a:r>
              <a:rPr lang="en-US" sz="2400" dirty="0" smtClean="0">
                <a:solidFill>
                  <a:srgbClr val="FF0000"/>
                </a:solidFill>
              </a:rPr>
              <a:t>  They become very old. </a:t>
            </a:r>
          </a:p>
          <a:p>
            <a:pPr marL="806450" lvl="0" indent="0"/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They are not loved by their owners anymore. </a:t>
            </a:r>
          </a:p>
          <a:p>
            <a:pPr marL="806450" lvl="0" indent="0"/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They are sick. </a:t>
            </a:r>
          </a:p>
          <a:p>
            <a:pPr marL="0" lv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  </a:t>
            </a:r>
            <a:r>
              <a:rPr lang="en-US" sz="2400" dirty="0" smtClean="0">
                <a:solidFill>
                  <a:schemeClr val="tx1"/>
                </a:solidFill>
              </a:rPr>
              <a:t>ii)  What are the other reasons that people abandon their pets? 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          </a:t>
            </a:r>
            <a:r>
              <a:rPr lang="en-US" sz="2400" dirty="0" smtClean="0">
                <a:solidFill>
                  <a:srgbClr val="FF0000"/>
                </a:solidFill>
              </a:rPr>
              <a:t>The pets need too much time and attention/have behavioral problems.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     </a:t>
            </a:r>
            <a:r>
              <a:rPr lang="en-US" sz="2400" dirty="0">
                <a:solidFill>
                  <a:srgbClr val="FF0000"/>
                </a:solidFill>
              </a:rPr>
              <a:t>(Accept any reasonable answers.)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1678" y="429703"/>
            <a:ext cx="406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A) Video analysis</a:t>
            </a:r>
            <a:endParaRPr lang="en-US" sz="2800" b="1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60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91916"/>
            <a:ext cx="10178322" cy="4166500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 startAt="4"/>
            </a:pPr>
            <a:r>
              <a:rPr lang="en-US" sz="2400" dirty="0" smtClean="0">
                <a:solidFill>
                  <a:schemeClr val="tx1"/>
                </a:solidFill>
              </a:rPr>
              <a:t>What </a:t>
            </a:r>
            <a:r>
              <a:rPr lang="en-US" sz="2400" dirty="0">
                <a:solidFill>
                  <a:schemeClr val="tx1"/>
                </a:solidFill>
              </a:rPr>
              <a:t>is the key message of the video? Fill in each of the following blanks with </a:t>
            </a:r>
            <a:r>
              <a:rPr lang="en-US" sz="2400" dirty="0" smtClean="0">
                <a:solidFill>
                  <a:schemeClr val="tx1"/>
                </a:solidFill>
              </a:rPr>
              <a:t>one </a:t>
            </a:r>
            <a:r>
              <a:rPr lang="en-US" sz="2400" dirty="0">
                <a:solidFill>
                  <a:schemeClr val="tx1"/>
                </a:solidFill>
              </a:rPr>
              <a:t>word. </a:t>
            </a:r>
          </a:p>
          <a:p>
            <a:pPr marL="0" lvl="0" indent="0">
              <a:buNone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1678" y="429703"/>
            <a:ext cx="406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A) Video analysis</a:t>
            </a:r>
            <a:endParaRPr lang="en-US" sz="2800" b="1" dirty="0"/>
          </a:p>
        </p:txBody>
      </p:sp>
      <p:sp>
        <p:nvSpPr>
          <p:cNvPr id="8" name="Text Box 5"/>
          <p:cNvSpPr txBox="1"/>
          <p:nvPr/>
        </p:nvSpPr>
        <p:spPr>
          <a:xfrm>
            <a:off x="1770680" y="2569461"/>
            <a:ext cx="9743541" cy="181003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The video is calling for </a:t>
            </a:r>
            <a:r>
              <a:rPr lang="en-US" sz="2400" dirty="0" smtClean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r_______ </a:t>
            </a:r>
            <a:r>
              <a:rPr lang="en-US" sz="24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for animals. We should fight against </a:t>
            </a:r>
            <a:r>
              <a:rPr lang="en-US" sz="2400" dirty="0" smtClean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______ </a:t>
            </a:r>
            <a:r>
              <a:rPr lang="en-US" sz="2400" dirty="0" smtClean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to </a:t>
            </a:r>
            <a:r>
              <a:rPr lang="en-US" sz="24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animals, for example, animal </a:t>
            </a:r>
            <a:r>
              <a:rPr lang="en-US" sz="2400" dirty="0" smtClean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a______ </a:t>
            </a:r>
            <a:r>
              <a:rPr lang="en-US" sz="2400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and </a:t>
            </a:r>
            <a:r>
              <a:rPr lang="en-US" sz="2400" dirty="0" smtClean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animal          a_____________  . </a:t>
            </a:r>
            <a:endParaRPr lang="en-US" sz="2000" dirty="0">
              <a:effectLst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7593" y="3243645"/>
            <a:ext cx="123092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cruelty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326316" y="3243644"/>
            <a:ext cx="13452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abuse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837594" y="3771357"/>
            <a:ext cx="24794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abandonment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190374" y="2654560"/>
            <a:ext cx="14507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respect</a:t>
            </a:r>
            <a:endParaRPr lang="en-US" sz="2400" dirty="0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7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8924" y="809856"/>
            <a:ext cx="6687365" cy="48112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 smtClean="0">
                <a:solidFill>
                  <a:schemeClr val="tx1"/>
                </a:solidFill>
              </a:rPr>
              <a:t>Imagine you were an abandoned pet.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How would you feel?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What would you be thinking?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What would you want to say to your owner?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Write a </a:t>
            </a:r>
            <a:r>
              <a:rPr lang="en-US" b="1" dirty="0" smtClean="0">
                <a:solidFill>
                  <a:srgbClr val="9933FF"/>
                </a:solidFill>
              </a:rPr>
              <a:t>soliloquy</a:t>
            </a:r>
            <a:r>
              <a:rPr lang="en-US" dirty="0" smtClean="0">
                <a:solidFill>
                  <a:schemeClr val="tx1"/>
                </a:solidFill>
              </a:rPr>
              <a:t> to express your inner thoughts and feelings as an abandoned pet.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You may begin with the line ‘That day, you left me alone in the street</a:t>
            </a:r>
            <a:r>
              <a:rPr lang="en-US" altLang="zh-TW" dirty="0" smtClean="0">
                <a:solidFill>
                  <a:schemeClr val="tx1"/>
                </a:solidFill>
              </a:rPr>
              <a:t>.’. A template is provided on the next slide.</a:t>
            </a:r>
            <a:endParaRPr lang="en-US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Pair up with a classmate. Perform your soliloquy.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8924" y="138714"/>
            <a:ext cx="6418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B) Soliloquy of an abandoned pet</a:t>
            </a:r>
            <a:endParaRPr lang="en-US" sz="28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8806210" y="612059"/>
            <a:ext cx="2623790" cy="4785300"/>
            <a:chOff x="8376454" y="184631"/>
            <a:chExt cx="3273349" cy="5765792"/>
          </a:xfrm>
        </p:grpSpPr>
        <p:pic>
          <p:nvPicPr>
            <p:cNvPr id="6" name="Picture 5"/>
            <p:cNvPicPr/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2" t="15802" r="19652" b="16544"/>
            <a:stretch/>
          </p:blipFill>
          <p:spPr bwMode="auto">
            <a:xfrm>
              <a:off x="8376456" y="184631"/>
              <a:ext cx="3273347" cy="190610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17" t="14197" r="15555" b="17037"/>
            <a:stretch/>
          </p:blipFill>
          <p:spPr bwMode="auto">
            <a:xfrm>
              <a:off x="8376455" y="2090732"/>
              <a:ext cx="3273347" cy="190806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4" t="16050" r="15694" b="16543"/>
            <a:stretch/>
          </p:blipFill>
          <p:spPr bwMode="auto">
            <a:xfrm>
              <a:off x="8376454" y="3998792"/>
              <a:ext cx="3273348" cy="195163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5" name="Oval 4"/>
          <p:cNvSpPr/>
          <p:nvPr/>
        </p:nvSpPr>
        <p:spPr>
          <a:xfrm>
            <a:off x="5635306" y="5027497"/>
            <a:ext cx="3170903" cy="1768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soliloquy is a speech given to oneself when alone to reveal his/her inner thoughts and feelings.</a:t>
            </a:r>
            <a:endParaRPr lang="en-US" dirty="0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6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65862"/>
            <a:ext cx="10178322" cy="1492132"/>
          </a:xfrm>
        </p:spPr>
        <p:txBody>
          <a:bodyPr>
            <a:normAutofit/>
          </a:bodyPr>
          <a:lstStyle/>
          <a:p>
            <a:r>
              <a:rPr lang="en-US" sz="4800" cap="none" dirty="0" smtClean="0">
                <a:latin typeface="+mn-lt"/>
              </a:rPr>
              <a:t>Sample structure of a soliloquy</a:t>
            </a:r>
            <a:endParaRPr lang="en-US" sz="4800" cap="none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2016" y="914401"/>
            <a:ext cx="10178322" cy="581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When I first met you, you said to me ‘ ______________________’.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I felt _________________ and I thought I was ________________________.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We had wonderful moments together: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We ______________</a:t>
            </a:r>
            <a:r>
              <a:rPr lang="en-US" altLang="zh-TW" dirty="0" smtClean="0">
                <a:solidFill>
                  <a:schemeClr val="tx1"/>
                </a:solidFill>
              </a:rPr>
              <a:t>_____________.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We </a:t>
            </a:r>
            <a:r>
              <a:rPr lang="en-US" altLang="zh-TW" dirty="0" smtClean="0">
                <a:solidFill>
                  <a:schemeClr val="tx1"/>
                </a:solidFill>
              </a:rPr>
              <a:t>___________________________.</a:t>
            </a:r>
          </a:p>
          <a:p>
            <a:pPr marL="0" indent="0">
              <a:buNone/>
            </a:pPr>
            <a:r>
              <a:rPr lang="en-US" altLang="zh-TW" dirty="0" smtClean="0">
                <a:solidFill>
                  <a:schemeClr val="tx1"/>
                </a:solidFill>
              </a:rPr>
              <a:t>We ___________________________.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dirty="0" smtClean="0">
                <a:solidFill>
                  <a:schemeClr val="tx1"/>
                </a:solidFill>
              </a:rPr>
              <a:t>Now I am ______________________________.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You said to me ‘__________________________’.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Although I feel ______________,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I still want to tell you ‘__________________________’.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If I had a chance, I wish we could __________________________.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2716" y="1670538"/>
            <a:ext cx="237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(feeling (adj.))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6172200" y="2672862"/>
            <a:ext cx="263769" cy="115179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35969" y="2992315"/>
            <a:ext cx="237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(past tense)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0916" y="5418992"/>
            <a:ext cx="237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(feeling (adj.))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50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806D2-3CDF-4070-AF3B-DC017A5A0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44850"/>
            <a:ext cx="10178322" cy="1492132"/>
          </a:xfrm>
        </p:spPr>
        <p:txBody>
          <a:bodyPr anchor="ctr">
            <a:normAutofit/>
          </a:bodyPr>
          <a:lstStyle/>
          <a:p>
            <a:r>
              <a:rPr lang="en-US" cap="none" dirty="0" smtClean="0"/>
              <a:t>An Overview of the Learning Task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228062"/>
            <a:ext cx="10178322" cy="56299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b="1" u="sng" dirty="0" smtClean="0">
                <a:solidFill>
                  <a:schemeClr val="tx1"/>
                </a:solidFill>
              </a:rPr>
              <a:t>Learning objectives: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chemeClr val="tx1"/>
                </a:solidFill>
              </a:rPr>
              <a:t>Content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To raise students’ awareness of animal welfare </a:t>
            </a:r>
            <a:r>
              <a:rPr lang="en-US" dirty="0" smtClean="0">
                <a:solidFill>
                  <a:schemeClr val="tx1"/>
                </a:solidFill>
              </a:rPr>
              <a:t>(e.g. animal abandonment, responsible </a:t>
            </a:r>
            <a:r>
              <a:rPr lang="en-US" smtClean="0">
                <a:solidFill>
                  <a:schemeClr val="tx1"/>
                </a:solidFill>
              </a:rPr>
              <a:t>pet ownership) through </a:t>
            </a:r>
            <a:r>
              <a:rPr lang="en-US" dirty="0" smtClean="0">
                <a:solidFill>
                  <a:schemeClr val="tx1"/>
                </a:solidFill>
              </a:rPr>
              <a:t>viewing and </a:t>
            </a:r>
            <a:r>
              <a:rPr lang="en-US" dirty="0" err="1" smtClean="0">
                <a:solidFill>
                  <a:schemeClr val="tx1"/>
                </a:solidFill>
              </a:rPr>
              <a:t>analysing</a:t>
            </a:r>
            <a:r>
              <a:rPr lang="en-US" dirty="0" smtClean="0">
                <a:solidFill>
                  <a:schemeClr val="tx1"/>
                </a:solidFill>
              </a:rPr>
              <a:t> different multimodal texts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To learn about the features of a leaflet</a:t>
            </a:r>
          </a:p>
          <a:p>
            <a:pPr marL="0" indent="0" algn="just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n-US" b="1" dirty="0" smtClean="0">
                <a:solidFill>
                  <a:schemeClr val="tx1"/>
                </a:solidFill>
              </a:rPr>
              <a:t>Language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To learn the vocabulary related to animal welfare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To give advice and make suggestions on how to be a responsible pet owner using imperatives</a:t>
            </a:r>
          </a:p>
          <a:p>
            <a:pPr marL="0" indent="0" algn="just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n-US" b="1" dirty="0" smtClean="0">
                <a:solidFill>
                  <a:schemeClr val="tx1"/>
                </a:solidFill>
              </a:rPr>
              <a:t>Values and Attitudes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To cultivate positive values and attitudes (e.g. respect for others, responsibility, commitment, care for others, empathy)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8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568" y="2244561"/>
            <a:ext cx="10319157" cy="1492132"/>
          </a:xfrm>
        </p:spPr>
        <p:txBody>
          <a:bodyPr>
            <a:noAutofit/>
          </a:bodyPr>
          <a:lstStyle/>
          <a:p>
            <a:r>
              <a:rPr lang="en-US" sz="4400" cap="none" dirty="0" smtClean="0"/>
              <a:t>Section 3: Be a responsible pet owner</a:t>
            </a:r>
            <a:endParaRPr lang="en-US" sz="4400" cap="none" dirty="0"/>
          </a:p>
        </p:txBody>
      </p:sp>
      <p:grpSp>
        <p:nvGrpSpPr>
          <p:cNvPr id="6" name="Group 5"/>
          <p:cNvGrpSpPr/>
          <p:nvPr/>
        </p:nvGrpSpPr>
        <p:grpSpPr>
          <a:xfrm>
            <a:off x="4963458" y="3061309"/>
            <a:ext cx="2856752" cy="3372742"/>
            <a:chOff x="4901793" y="3441588"/>
            <a:chExt cx="2856752" cy="33727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1793" y="3560807"/>
              <a:ext cx="2856752" cy="3253523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955143" y="3441588"/>
              <a:ext cx="740539" cy="293005"/>
              <a:chOff x="6955143" y="3441588"/>
              <a:chExt cx="740539" cy="293005"/>
            </a:xfrm>
          </p:grpSpPr>
          <p:sp>
            <p:nvSpPr>
              <p:cNvPr id="4" name="Rectangle 3"/>
              <p:cNvSpPr/>
              <p:nvPr/>
            </p:nvSpPr>
            <p:spPr>
              <a:xfrm rot="20335354">
                <a:off x="7087181" y="3441588"/>
                <a:ext cx="608501" cy="2930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 rot="20335354">
                <a:off x="6955143" y="3457538"/>
                <a:ext cx="199414" cy="2065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22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/>
          <a:srcRect l="23105" t="26474" r="22926" b="9657"/>
          <a:stretch/>
        </p:blipFill>
        <p:spPr>
          <a:xfrm>
            <a:off x="2266422" y="1049612"/>
            <a:ext cx="8066639" cy="5369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7011" y="318499"/>
            <a:ext cx="803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Study the leaflet below and complete a speaking task.</a:t>
            </a:r>
            <a:endParaRPr lang="en-US" sz="240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97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382385"/>
            <a:ext cx="9433447" cy="1492132"/>
          </a:xfrm>
        </p:spPr>
        <p:txBody>
          <a:bodyPr>
            <a:noAutofit/>
          </a:bodyPr>
          <a:lstStyle/>
          <a:p>
            <a:r>
              <a:rPr lang="en-US" sz="3200" cap="none" dirty="0" smtClean="0"/>
              <a:t>Things to consider before being a pet owner</a:t>
            </a:r>
            <a:br>
              <a:rPr lang="en-US" sz="3200" cap="none" dirty="0" smtClean="0"/>
            </a:br>
            <a:r>
              <a:rPr lang="en-US" sz="3200" cap="none" dirty="0" smtClean="0"/>
              <a:t/>
            </a:r>
            <a:br>
              <a:rPr lang="en-US" sz="3200" cap="none" dirty="0" smtClean="0"/>
            </a:br>
            <a:r>
              <a:rPr lang="en-US" sz="3200" cap="none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A) Speaking Task – Group Discussion</a:t>
            </a:r>
            <a:endParaRPr lang="en-US" sz="3200" cap="none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5934" y="2049405"/>
            <a:ext cx="9238238" cy="406539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solidFill>
                  <a:schemeClr val="tx1"/>
                </a:solidFill>
              </a:rPr>
              <a:t>Your class is discussing how to be a responsible pet owner. With reference to the leaflet ‘Be a responsible pet owner’ and your own knowledge, discuss the things to consider before having a pet in groups of four.  You may want to talk about:</a:t>
            </a:r>
          </a:p>
          <a:p>
            <a:pPr marL="0" indent="0" algn="just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algn="just"/>
            <a:r>
              <a:rPr lang="en-US" b="1" dirty="0" smtClean="0">
                <a:solidFill>
                  <a:schemeClr val="tx1"/>
                </a:solidFill>
              </a:rPr>
              <a:t>Things to consider before being a pet owner</a:t>
            </a:r>
          </a:p>
          <a:p>
            <a:pPr algn="just"/>
            <a:r>
              <a:rPr lang="en-US" b="1" dirty="0" smtClean="0">
                <a:solidFill>
                  <a:schemeClr val="tx1"/>
                </a:solidFill>
              </a:rPr>
              <a:t>Good qualities a pet owner should possess</a:t>
            </a:r>
          </a:p>
          <a:p>
            <a:pPr algn="just"/>
            <a:r>
              <a:rPr lang="en-US" b="1" dirty="0" smtClean="0">
                <a:solidFill>
                  <a:schemeClr val="tx1"/>
                </a:solidFill>
              </a:rPr>
              <a:t>How to promote responsible pet ownership in Hong Kong</a:t>
            </a:r>
          </a:p>
          <a:p>
            <a:pPr algn="just"/>
            <a:r>
              <a:rPr lang="en-US" b="1" dirty="0" smtClean="0">
                <a:solidFill>
                  <a:schemeClr val="tx1"/>
                </a:solidFill>
              </a:rPr>
              <a:t>Anything else you think is important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01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302" y="382385"/>
            <a:ext cx="10745789" cy="1492132"/>
          </a:xfrm>
        </p:spPr>
        <p:txBody>
          <a:bodyPr>
            <a:normAutofit fontScale="90000"/>
          </a:bodyPr>
          <a:lstStyle/>
          <a:p>
            <a:r>
              <a:rPr lang="en-US" sz="3600" b="1" cap="none" dirty="0" smtClean="0">
                <a:latin typeface="Arial Black" panose="020B0A04020102020204" pitchFamily="34" charset="0"/>
              </a:rPr>
              <a:t>B) Understanding </a:t>
            </a:r>
            <a:r>
              <a:rPr lang="en-US" sz="3600" b="1" cap="none" dirty="0">
                <a:latin typeface="Arial Black" panose="020B0A04020102020204" pitchFamily="34" charset="0"/>
              </a:rPr>
              <a:t>the </a:t>
            </a:r>
            <a:r>
              <a:rPr lang="en-US" sz="3600" b="1" cap="none" dirty="0" smtClean="0">
                <a:latin typeface="Arial Black" panose="020B0A04020102020204" pitchFamily="34" charset="0"/>
              </a:rPr>
              <a:t>text features </a:t>
            </a:r>
            <a:r>
              <a:rPr lang="en-US" sz="3600" b="1" cap="none" dirty="0">
                <a:latin typeface="Arial Black" panose="020B0A04020102020204" pitchFamily="34" charset="0"/>
              </a:rPr>
              <a:t>of a </a:t>
            </a:r>
            <a:r>
              <a:rPr lang="en-US" sz="3600" b="1" cap="none" dirty="0" smtClean="0">
                <a:latin typeface="Arial Black" panose="020B0A04020102020204" pitchFamily="34" charset="0"/>
              </a:rPr>
              <a:t> </a:t>
            </a:r>
            <a:br>
              <a:rPr lang="en-US" sz="3600" b="1" cap="none" dirty="0" smtClean="0">
                <a:latin typeface="Arial Black" panose="020B0A04020102020204" pitchFamily="34" charset="0"/>
              </a:rPr>
            </a:br>
            <a:r>
              <a:rPr lang="en-US" sz="3600" b="1" cap="none" dirty="0">
                <a:latin typeface="Arial Black" panose="020B0A04020102020204" pitchFamily="34" charset="0"/>
              </a:rPr>
              <a:t> </a:t>
            </a:r>
            <a:r>
              <a:rPr lang="en-US" sz="3600" b="1" cap="none" dirty="0" smtClean="0">
                <a:latin typeface="Arial Black" panose="020B0A04020102020204" pitchFamily="34" charset="0"/>
              </a:rPr>
              <a:t>   leaflet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303" y="1993450"/>
            <a:ext cx="10178322" cy="3593591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What </a:t>
            </a:r>
            <a:r>
              <a:rPr lang="en-US" dirty="0">
                <a:solidFill>
                  <a:schemeClr val="tx1"/>
                </a:solidFill>
              </a:rPr>
              <a:t>is the title of the leaflet? 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“</a:t>
            </a:r>
            <a:r>
              <a:rPr lang="en-US" dirty="0">
                <a:solidFill>
                  <a:srgbClr val="FF0000"/>
                </a:solidFill>
              </a:rPr>
              <a:t>One Precious Life, One Lifetime Decision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endParaRPr lang="en-US" dirty="0" smtClean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2.    How </a:t>
            </a:r>
            <a:r>
              <a:rPr lang="en-US" dirty="0">
                <a:solidFill>
                  <a:schemeClr val="tx1"/>
                </a:solidFill>
              </a:rPr>
              <a:t>do you know it is a title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It is placed in the </a:t>
            </a:r>
            <a:r>
              <a:rPr lang="en-US" sz="2000" dirty="0" err="1" smtClean="0">
                <a:solidFill>
                  <a:srgbClr val="FF0000"/>
                </a:solidFill>
              </a:rPr>
              <a:t>centre</a:t>
            </a:r>
            <a:r>
              <a:rPr lang="en-US" sz="2000" dirty="0" smtClean="0">
                <a:solidFill>
                  <a:srgbClr val="FF0000"/>
                </a:solidFill>
              </a:rPr>
              <a:t> of the leaflet.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The words are in bold.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sz="2000" dirty="0" smtClean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he font size is bigger. </a:t>
            </a:r>
            <a:endParaRPr lang="en-US" sz="20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3.     What </a:t>
            </a:r>
            <a:r>
              <a:rPr lang="en-US" dirty="0">
                <a:solidFill>
                  <a:schemeClr val="tx1"/>
                </a:solidFill>
              </a:rPr>
              <a:t>is the purpose of </a:t>
            </a:r>
            <a:r>
              <a:rPr lang="en-US" dirty="0" smtClean="0">
                <a:solidFill>
                  <a:schemeClr val="tx1"/>
                </a:solidFill>
              </a:rPr>
              <a:t>the leaflet?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To inform readers of the things to consider before keeping a pet// To raise people’s awareness of being a responsible pet owner</a:t>
            </a:r>
            <a:endParaRPr lang="en-US" sz="20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8303" y="1592956"/>
            <a:ext cx="9096128" cy="400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zh-HK" sz="2000" b="1" dirty="0" smtClean="0"/>
              <a:t>Study the leaflet on WS Page 4 and answer the following questions.</a:t>
            </a:r>
            <a:endParaRPr lang="en-US" sz="2000" b="1" u="sng" dirty="0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54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1678" y="518033"/>
            <a:ext cx="7602176" cy="2832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a typeface="新細明體" panose="02020500000000000000" pitchFamily="18" charset="-12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ea typeface="新細明體" panose="02020500000000000000" pitchFamily="18" charset="-120"/>
                <a:cs typeface="Times New Roman" panose="02020603050405020304" pitchFamily="18" charset="0"/>
              </a:rPr>
              <a:t>i</a:t>
            </a:r>
            <a:r>
              <a:rPr lang="en-US" sz="2000" dirty="0">
                <a:ea typeface="新細明體" panose="02020500000000000000" pitchFamily="18" charset="-120"/>
                <a:cs typeface="Times New Roman" panose="02020603050405020304" pitchFamily="18" charset="0"/>
              </a:rPr>
              <a:t>) What are the </a:t>
            </a:r>
            <a:r>
              <a:rPr lang="en-US" sz="20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five </a:t>
            </a:r>
            <a:r>
              <a:rPr lang="en-US" sz="2000" dirty="0">
                <a:ea typeface="新細明體" panose="02020500000000000000" pitchFamily="18" charset="-120"/>
                <a:cs typeface="Times New Roman" panose="02020603050405020304" pitchFamily="18" charset="0"/>
              </a:rPr>
              <a:t>things to consider before </a:t>
            </a:r>
            <a:r>
              <a:rPr lang="en-US" sz="20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keeping </a:t>
            </a:r>
            <a:r>
              <a:rPr lang="en-US" sz="2000" dirty="0">
                <a:ea typeface="新細明體" panose="02020500000000000000" pitchFamily="18" charset="-120"/>
                <a:cs typeface="Times New Roman" panose="02020603050405020304" pitchFamily="18" charset="0"/>
              </a:rPr>
              <a:t>a pet?</a:t>
            </a:r>
            <a:endParaRPr lang="en-US" dirty="0"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Proper care with lifetime commitment</a:t>
            </a:r>
            <a:endParaRPr lang="en-US" dirty="0">
              <a:solidFill>
                <a:srgbClr val="FF0000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Devotion of time</a:t>
            </a:r>
            <a:endParaRPr lang="en-US" dirty="0">
              <a:solidFill>
                <a:srgbClr val="FF0000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Family acceptance</a:t>
            </a:r>
            <a:endParaRPr lang="en-US" dirty="0">
              <a:solidFill>
                <a:srgbClr val="FF0000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Suitable household environment </a:t>
            </a:r>
            <a:endParaRPr lang="en-US" dirty="0">
              <a:solidFill>
                <a:srgbClr val="FF0000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Cost</a:t>
            </a:r>
            <a:endParaRPr lang="en-US" dirty="0">
              <a:solidFill>
                <a:srgbClr val="FF0000"/>
              </a:solidFill>
              <a:effectLst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1678" y="3836562"/>
            <a:ext cx="7672514" cy="118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a typeface="新細明體" panose="02020500000000000000" pitchFamily="18" charset="-120"/>
                <a:cs typeface="Times New Roman" panose="02020603050405020304" pitchFamily="18" charset="0"/>
              </a:rPr>
              <a:t> ii) How are </a:t>
            </a:r>
            <a:r>
              <a:rPr lang="en-US" sz="20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these messages being </a:t>
            </a:r>
            <a:r>
              <a:rPr lang="en-US" sz="2000" dirty="0">
                <a:ea typeface="新細明體" panose="02020500000000000000" pitchFamily="18" charset="-120"/>
                <a:cs typeface="Times New Roman" panose="02020603050405020304" pitchFamily="18" charset="0"/>
              </a:rPr>
              <a:t>presented?</a:t>
            </a:r>
            <a:endParaRPr lang="en-US" dirty="0"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They are presented in the </a:t>
            </a:r>
            <a:r>
              <a:rPr lang="en-US" sz="2000" b="1" u="sng" dirty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headings </a:t>
            </a:r>
            <a:r>
              <a:rPr lang="en-US" sz="20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and are </a:t>
            </a:r>
            <a:r>
              <a:rPr lang="en-US" sz="2000" dirty="0">
                <a:ea typeface="新細明體" panose="02020500000000000000" pitchFamily="18" charset="-120"/>
                <a:cs typeface="Times New Roman" panose="02020603050405020304" pitchFamily="18" charset="0"/>
              </a:rPr>
              <a:t>in </a:t>
            </a:r>
            <a:r>
              <a:rPr lang="en-US" sz="2000" b="1" u="sng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bold</a:t>
            </a:r>
            <a:r>
              <a:rPr lang="en-US" sz="2000" b="1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.</a:t>
            </a:r>
            <a:endParaRPr lang="en-US" b="1" dirty="0"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a typeface="新細明體" panose="02020500000000000000" pitchFamily="18" charset="-120"/>
                <a:cs typeface="Times New Roman" panose="02020603050405020304" pitchFamily="18" charset="0"/>
              </a:rPr>
              <a:t>The keywords are displayed in a different </a:t>
            </a:r>
            <a:r>
              <a:rPr lang="en-US" sz="2000" b="1" u="sng" dirty="0" err="1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colour</a:t>
            </a:r>
            <a:r>
              <a:rPr lang="en-US" sz="2000" b="1" u="sng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.</a:t>
            </a:r>
            <a:endParaRPr lang="en-US" sz="2000" b="1" u="sng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1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9884" y="367595"/>
            <a:ext cx="49668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ea typeface="新細明體" panose="02020500000000000000" pitchFamily="18" charset="-120"/>
              </a:rPr>
              <a:t>4. How </a:t>
            </a:r>
            <a:r>
              <a:rPr lang="en-US" sz="2000" dirty="0">
                <a:ea typeface="新細明體" panose="02020500000000000000" pitchFamily="18" charset="-120"/>
              </a:rPr>
              <a:t>do we address the readers in a leaflet?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444724" y="816311"/>
            <a:ext cx="1186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“You”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6510" y="1325685"/>
            <a:ext cx="8971947" cy="2412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20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Imperatives, modals and connectives are often used to present and </a:t>
            </a:r>
            <a:r>
              <a:rPr lang="en-US" sz="2000" dirty="0" err="1" smtClean="0">
                <a:ea typeface="新細明體" panose="02020500000000000000" pitchFamily="18" charset="-120"/>
                <a:cs typeface="Times New Roman" panose="02020603050405020304" pitchFamily="18" charset="0"/>
              </a:rPr>
              <a:t>organise</a:t>
            </a:r>
            <a:r>
              <a:rPr lang="en-US" sz="20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 information in leaflets.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     </a:t>
            </a:r>
            <a:r>
              <a:rPr lang="en-US" sz="2000" i="1" u="sng" dirty="0" smtClean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Examples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smtClean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     </a:t>
            </a:r>
            <a:r>
              <a:rPr lang="en-US" i="1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Imperatives: “Obtain </a:t>
            </a:r>
            <a:r>
              <a:rPr lang="en-US" i="1" dirty="0">
                <a:ea typeface="新細明體" panose="02020500000000000000" pitchFamily="18" charset="-120"/>
                <a:cs typeface="Times New Roman" panose="02020603050405020304" pitchFamily="18" charset="0"/>
              </a:rPr>
              <a:t>your family’s consent before getting a pet</a:t>
            </a:r>
            <a:r>
              <a:rPr lang="en-US" i="1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 dirty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     Modals: “</a:t>
            </a:r>
            <a:r>
              <a:rPr lang="en-US" i="1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can”</a:t>
            </a:r>
            <a:endParaRPr lang="en-US" i="1" dirty="0"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US" i="1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      Connectives: “for example”</a:t>
            </a:r>
            <a:endParaRPr lang="en-US" i="1" dirty="0">
              <a:effectLst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756094"/>
              </p:ext>
            </p:extLst>
          </p:nvPr>
        </p:nvGraphicFramePr>
        <p:xfrm>
          <a:off x="1656343" y="3967787"/>
          <a:ext cx="8447324" cy="2129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1388">
                  <a:extLst>
                    <a:ext uri="{9D8B030D-6E8A-4147-A177-3AD203B41FA5}">
                      <a16:colId xmlns:a16="http://schemas.microsoft.com/office/drawing/2014/main" val="1270896268"/>
                    </a:ext>
                  </a:extLst>
                </a:gridCol>
                <a:gridCol w="2917955">
                  <a:extLst>
                    <a:ext uri="{9D8B030D-6E8A-4147-A177-3AD203B41FA5}">
                      <a16:colId xmlns:a16="http://schemas.microsoft.com/office/drawing/2014/main" val="4017855071"/>
                    </a:ext>
                  </a:extLst>
                </a:gridCol>
                <a:gridCol w="4827981">
                  <a:extLst>
                    <a:ext uri="{9D8B030D-6E8A-4147-A177-3AD203B41FA5}">
                      <a16:colId xmlns:a16="http://schemas.microsoft.com/office/drawing/2014/main" val="3894316695"/>
                    </a:ext>
                  </a:extLst>
                </a:gridCol>
              </a:tblGrid>
              <a:tr h="3051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9358" marR="393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Language features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9358" marR="393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More examples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9358" marR="39358" marT="0" marB="0"/>
                </a:tc>
                <a:extLst>
                  <a:ext uri="{0D108BD9-81ED-4DB2-BD59-A6C34878D82A}">
                    <a16:rowId xmlns:a16="http://schemas.microsoft.com/office/drawing/2014/main" val="2531584263"/>
                  </a:ext>
                </a:extLst>
              </a:tr>
              <a:tr h="7934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9358" marR="393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Use of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imperatives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9358" marR="393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9358" marR="39358" marT="0" marB="0"/>
                </a:tc>
                <a:extLst>
                  <a:ext uri="{0D108BD9-81ED-4DB2-BD59-A6C34878D82A}">
                    <a16:rowId xmlns:a16="http://schemas.microsoft.com/office/drawing/2014/main" val="1441935062"/>
                  </a:ext>
                </a:extLst>
              </a:tr>
              <a:tr h="5305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ii)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9358" marR="393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Use of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modals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9358" marR="393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9358" marR="39358" marT="0" marB="0"/>
                </a:tc>
                <a:extLst>
                  <a:ext uri="{0D108BD9-81ED-4DB2-BD59-A6C34878D82A}">
                    <a16:rowId xmlns:a16="http://schemas.microsoft.com/office/drawing/2014/main" val="1124753207"/>
                  </a:ext>
                </a:extLst>
              </a:tr>
              <a:tr h="5002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iii)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9358" marR="393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Use of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connectives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9358" marR="393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9358" marR="39358" marT="0" marB="0"/>
                </a:tc>
                <a:extLst>
                  <a:ext uri="{0D108BD9-81ED-4DB2-BD59-A6C34878D82A}">
                    <a16:rowId xmlns:a16="http://schemas.microsoft.com/office/drawing/2014/main" val="11340935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956654" y="4373747"/>
            <a:ext cx="318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Set</a:t>
            </a:r>
            <a:r>
              <a:rPr lang="en-US" dirty="0" smtClean="0">
                <a:solidFill>
                  <a:srgbClr val="FF0000"/>
                </a:solidFill>
              </a:rPr>
              <a:t> aside money for your pet.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6654" y="4626762"/>
            <a:ext cx="318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//</a:t>
            </a:r>
            <a:r>
              <a:rPr lang="en-US" b="1" u="sng" dirty="0" smtClean="0">
                <a:solidFill>
                  <a:srgbClr val="FF0000"/>
                </a:solidFill>
              </a:rPr>
              <a:t>Spend</a:t>
            </a:r>
            <a:r>
              <a:rPr lang="en-US" dirty="0" smtClean="0">
                <a:solidFill>
                  <a:srgbClr val="FF0000"/>
                </a:solidFill>
              </a:rPr>
              <a:t> enough time…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6756" y="5132483"/>
            <a:ext cx="318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should//don’t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6757" y="5621337"/>
            <a:ext cx="318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addition to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29122" y="1633917"/>
            <a:ext cx="4376198" cy="4004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a typeface="新細明體" panose="02020500000000000000" pitchFamily="18" charset="-120"/>
                <a:cs typeface="Times New Roman" panose="02020603050405020304" pitchFamily="18" charset="0"/>
              </a:rPr>
              <a:t>Identify more examples from the leaflet. 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3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568" y="2244561"/>
            <a:ext cx="11368725" cy="1492132"/>
          </a:xfrm>
        </p:spPr>
        <p:txBody>
          <a:bodyPr>
            <a:noAutofit/>
          </a:bodyPr>
          <a:lstStyle/>
          <a:p>
            <a:r>
              <a:rPr lang="en-US" sz="4000" cap="none" dirty="0" smtClean="0"/>
              <a:t>Section 4: Promoting animal welfare at school</a:t>
            </a:r>
            <a:endParaRPr lang="en-US" sz="4000" cap="none" dirty="0"/>
          </a:p>
        </p:txBody>
      </p:sp>
      <p:pic>
        <p:nvPicPr>
          <p:cNvPr id="2050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3949700"/>
            <a:ext cx="8153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8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398" y="953077"/>
            <a:ext cx="8944709" cy="4681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a typeface="新細明體" panose="02020500000000000000" pitchFamily="18" charset="-120"/>
                <a:cs typeface="Times New Roman" panose="02020603050405020304" pitchFamily="18" charset="0"/>
              </a:rPr>
              <a:t>Designing a Leaflet</a:t>
            </a:r>
            <a:endParaRPr lang="en-US" sz="2000" dirty="0"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a typeface="新細明體" panose="02020500000000000000" pitchFamily="18" charset="-120"/>
                <a:cs typeface="Times New Roman" panose="02020603050405020304" pitchFamily="18" charset="0"/>
              </a:rPr>
              <a:t>With reference to </a:t>
            </a:r>
            <a:r>
              <a:rPr lang="en-US" sz="24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what you have learnt about animal welfare and the features of a leaflet in Sections </a:t>
            </a:r>
            <a:r>
              <a:rPr lang="en-US" sz="2400" dirty="0">
                <a:ea typeface="新細明體" panose="02020500000000000000" pitchFamily="18" charset="-120"/>
                <a:cs typeface="Times New Roman" panose="02020603050405020304" pitchFamily="18" charset="0"/>
              </a:rPr>
              <a:t>1-3, design a leaflet </a:t>
            </a:r>
            <a:r>
              <a:rPr lang="en-US" sz="24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to be displayed in your school to raise awareness of animal welfare. </a:t>
            </a:r>
            <a:r>
              <a:rPr lang="en-US" sz="2400" dirty="0">
                <a:ea typeface="新細明體" panose="02020500000000000000" pitchFamily="18" charset="-120"/>
                <a:cs typeface="Times New Roman" panose="02020603050405020304" pitchFamily="18" charset="0"/>
              </a:rPr>
              <a:t>You may include some of the ideas </a:t>
            </a:r>
            <a:r>
              <a:rPr lang="en-US" sz="24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below: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000" dirty="0" smtClean="0"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What is animal welfare? Why is it important?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How to be a responsible pet owner?</a:t>
            </a:r>
            <a:endParaRPr lang="en-US" sz="2000" dirty="0" smtClean="0"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How </a:t>
            </a:r>
            <a:r>
              <a:rPr lang="en-US" sz="2400" dirty="0">
                <a:ea typeface="新細明體" panose="02020500000000000000" pitchFamily="18" charset="-120"/>
                <a:cs typeface="Times New Roman" panose="02020603050405020304" pitchFamily="18" charset="0"/>
              </a:rPr>
              <a:t>can students take part in promoting animal welfare?</a:t>
            </a:r>
            <a:endParaRPr lang="en-US" sz="2000" dirty="0"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What activities can be </a:t>
            </a:r>
            <a:r>
              <a:rPr lang="en-US" sz="2400" dirty="0" err="1" smtClean="0">
                <a:ea typeface="新細明體" panose="02020500000000000000" pitchFamily="18" charset="-120"/>
                <a:cs typeface="Times New Roman" panose="02020603050405020304" pitchFamily="18" charset="0"/>
              </a:rPr>
              <a:t>organised</a:t>
            </a:r>
            <a:r>
              <a:rPr lang="en-US" sz="24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2400" dirty="0">
                <a:ea typeface="新細明體" panose="02020500000000000000" pitchFamily="18" charset="-120"/>
                <a:cs typeface="Times New Roman" panose="02020603050405020304" pitchFamily="18" charset="0"/>
              </a:rPr>
              <a:t>to promote animal welfare at </a:t>
            </a:r>
            <a:r>
              <a:rPr lang="en-US" sz="2400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school?</a:t>
            </a:r>
            <a:endParaRPr lang="en-US" sz="2000" dirty="0"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4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62454" y="136644"/>
            <a:ext cx="6096000" cy="8864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a typeface="新細明體" panose="02020500000000000000" pitchFamily="18" charset="-120"/>
                <a:cs typeface="Times New Roman" panose="02020603050405020304" pitchFamily="18" charset="0"/>
              </a:rPr>
              <a:t>Post-writing self-reflection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a typeface="新細明體" panose="02020500000000000000" pitchFamily="18" charset="-120"/>
                <a:cs typeface="Times New Roman" panose="02020603050405020304" pitchFamily="18" charset="0"/>
              </a:rPr>
              <a:t>Put a </a:t>
            </a:r>
            <a:r>
              <a:rPr lang="en-US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‘</a:t>
            </a:r>
            <a:r>
              <a:rPr lang="en-US" dirty="0" smtClean="0">
                <a:ea typeface="新細明體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’</a:t>
            </a:r>
            <a:r>
              <a:rPr lang="en-US" dirty="0" smtClean="0"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dirty="0">
                <a:ea typeface="新細明體" panose="02020500000000000000" pitchFamily="18" charset="-120"/>
                <a:cs typeface="Times New Roman" panose="02020603050405020304" pitchFamily="18" charset="0"/>
              </a:rPr>
              <a:t>for the item(s) that you can do.</a:t>
            </a:r>
            <a:endParaRPr lang="en-US" sz="1600" dirty="0">
              <a:effectLst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247217"/>
              </p:ext>
            </p:extLst>
          </p:nvPr>
        </p:nvGraphicFramePr>
        <p:xfrm>
          <a:off x="1462454" y="1023105"/>
          <a:ext cx="8889022" cy="57922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1539">
                  <a:extLst>
                    <a:ext uri="{9D8B030D-6E8A-4147-A177-3AD203B41FA5}">
                      <a16:colId xmlns:a16="http://schemas.microsoft.com/office/drawing/2014/main" val="553338920"/>
                    </a:ext>
                  </a:extLst>
                </a:gridCol>
                <a:gridCol w="6268923">
                  <a:extLst>
                    <a:ext uri="{9D8B030D-6E8A-4147-A177-3AD203B41FA5}">
                      <a16:colId xmlns:a16="http://schemas.microsoft.com/office/drawing/2014/main" val="869020008"/>
                    </a:ext>
                  </a:extLst>
                </a:gridCol>
                <a:gridCol w="1043658">
                  <a:extLst>
                    <a:ext uri="{9D8B030D-6E8A-4147-A177-3AD203B41FA5}">
                      <a16:colId xmlns:a16="http://schemas.microsoft.com/office/drawing/2014/main" val="3773298378"/>
                    </a:ext>
                  </a:extLst>
                </a:gridCol>
                <a:gridCol w="984902">
                  <a:extLst>
                    <a:ext uri="{9D8B030D-6E8A-4147-A177-3AD203B41FA5}">
                      <a16:colId xmlns:a16="http://schemas.microsoft.com/office/drawing/2014/main" val="1199140972"/>
                    </a:ext>
                  </a:extLst>
                </a:gridCol>
              </a:tblGrid>
              <a:tr h="3593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Yes (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No(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extLst>
                  <a:ext uri="{0D108BD9-81ED-4DB2-BD59-A6C34878D82A}">
                    <a16:rowId xmlns:a16="http://schemas.microsoft.com/office/drawing/2014/main" val="3776956298"/>
                  </a:ext>
                </a:extLst>
              </a:tr>
              <a:tr h="211803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Content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841491"/>
                  </a:ext>
                </a:extLst>
              </a:tr>
              <a:tr h="21180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I have included a catchy title. 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extLst>
                  <a:ext uri="{0D108BD9-81ED-4DB2-BD59-A6C34878D82A}">
                    <a16:rowId xmlns:a16="http://schemas.microsoft.com/office/drawing/2014/main" val="2415838861"/>
                  </a:ext>
                </a:extLst>
              </a:tr>
              <a:tr h="63541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I have included relevant themes on animal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welfare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(e.g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. responsible pet ownership, fight against animal abuse and animal abandonment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).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extLst>
                  <a:ext uri="{0D108BD9-81ED-4DB2-BD59-A6C34878D82A}">
                    <a16:rowId xmlns:a16="http://schemas.microsoft.com/office/drawing/2014/main" val="633309736"/>
                  </a:ext>
                </a:extLst>
              </a:tr>
              <a:tr h="42360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I have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given clear elaborations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and concrete suggestions on how to raise awareness of animal welfare at school.  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extLst>
                  <a:ext uri="{0D108BD9-81ED-4DB2-BD59-A6C34878D82A}">
                    <a16:rowId xmlns:a16="http://schemas.microsoft.com/office/drawing/2014/main" val="3411731956"/>
                  </a:ext>
                </a:extLst>
              </a:tr>
              <a:tr h="211803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Language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888703"/>
                  </a:ext>
                </a:extLst>
              </a:tr>
              <a:tr h="63541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4.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I can use modals (e.g. “can”, “should”, “will”) to make suggestions, and express ability, prohibition and future possibility.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extLst>
                  <a:ext uri="{0D108BD9-81ED-4DB2-BD59-A6C34878D82A}">
                    <a16:rowId xmlns:a16="http://schemas.microsoft.com/office/drawing/2014/main" val="2544766233"/>
                  </a:ext>
                </a:extLst>
              </a:tr>
              <a:tr h="42360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5.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I can use imperatives to give instructions and express prohibition.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extLst>
                  <a:ext uri="{0D108BD9-81ED-4DB2-BD59-A6C34878D82A}">
                    <a16:rowId xmlns:a16="http://schemas.microsoft.com/office/drawing/2014/main" val="178061368"/>
                  </a:ext>
                </a:extLst>
              </a:tr>
              <a:tr h="21180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6.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I can use connectives to link ideas coherently.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extLst>
                  <a:ext uri="{0D108BD9-81ED-4DB2-BD59-A6C34878D82A}">
                    <a16:rowId xmlns:a16="http://schemas.microsoft.com/office/drawing/2014/main" val="2817519654"/>
                  </a:ext>
                </a:extLst>
              </a:tr>
              <a:tr h="211803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Organisation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591385"/>
                  </a:ext>
                </a:extLst>
              </a:tr>
              <a:tr h="21180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I have made use of clear headings and subheadings.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extLst>
                  <a:ext uri="{0D108BD9-81ED-4DB2-BD59-A6C34878D82A}">
                    <a16:rowId xmlns:a16="http://schemas.microsoft.com/office/drawing/2014/main" val="456583930"/>
                  </a:ext>
                </a:extLst>
              </a:tr>
              <a:tr h="42360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I can create and present information in different forms, including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texts and images.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extLst>
                  <a:ext uri="{0D108BD9-81ED-4DB2-BD59-A6C34878D82A}">
                    <a16:rowId xmlns:a16="http://schemas.microsoft.com/office/drawing/2014/main" val="2483266350"/>
                  </a:ext>
                </a:extLst>
              </a:tr>
              <a:tr h="42360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9.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I have used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different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colours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and font types to help convey the key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messages.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900" marR="57900" marT="0" marB="0"/>
                </a:tc>
                <a:extLst>
                  <a:ext uri="{0D108BD9-81ED-4DB2-BD59-A6C34878D82A}">
                    <a16:rowId xmlns:a16="http://schemas.microsoft.com/office/drawing/2014/main" val="2058323461"/>
                  </a:ext>
                </a:extLst>
              </a:tr>
            </a:tbl>
          </a:graphicData>
        </a:graphic>
      </p:graphicFrame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8523" y="1285592"/>
            <a:ext cx="10761785" cy="5214795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Information and images/pictures in this set of materials are taken from the following resources, </a:t>
            </a:r>
            <a:r>
              <a:rPr lang="en-US" sz="2800" dirty="0" smtClean="0"/>
              <a:t>by courtesy of the Agriculture, Fisheries and Conservation Department (</a:t>
            </a:r>
            <a:r>
              <a:rPr lang="en-US" sz="2800" dirty="0" smtClean="0">
                <a:hlinkClick r:id="rId2"/>
              </a:rPr>
              <a:t>www.pets.gov.hk</a:t>
            </a:r>
            <a:r>
              <a:rPr lang="en-US" sz="2800" dirty="0" smtClean="0"/>
              <a:t>).</a:t>
            </a:r>
          </a:p>
          <a:p>
            <a:endParaRPr lang="en-US" sz="2800" dirty="0" smtClean="0"/>
          </a:p>
          <a:p>
            <a:r>
              <a:rPr lang="en-US" sz="2400" dirty="0" smtClean="0"/>
              <a:t>PPT slides p.7-8 (Picture 1)</a:t>
            </a:r>
          </a:p>
          <a:p>
            <a:pPr marL="0" indent="0"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  Adapted </a:t>
            </a:r>
            <a:r>
              <a:rPr lang="en-US" altLang="zh-TW" sz="2400" dirty="0"/>
              <a:t>from</a:t>
            </a:r>
            <a:r>
              <a:rPr lang="en-US" sz="2400" dirty="0"/>
              <a:t>: </a:t>
            </a:r>
            <a:r>
              <a:rPr lang="en-US" sz="2400" dirty="0" smtClean="0"/>
              <a:t> </a:t>
            </a:r>
            <a:r>
              <a:rPr lang="en-US" sz="2400" dirty="0" smtClean="0">
                <a:hlinkClick r:id="rId3"/>
              </a:rPr>
              <a:t>https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www.pets.gov.hk/english/proper_care_of_pets/files/pets_are_for_life.pdf</a:t>
            </a:r>
            <a:endParaRPr lang="en-US" sz="2400" dirty="0" smtClean="0"/>
          </a:p>
          <a:p>
            <a:r>
              <a:rPr lang="en-US" sz="2400" dirty="0" smtClean="0"/>
              <a:t>PPT slides p.9-10 (Picture 2)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dirty="0"/>
              <a:t>Adapted </a:t>
            </a:r>
            <a:r>
              <a:rPr lang="en-US" sz="2400" dirty="0" smtClean="0"/>
              <a:t>from: </a:t>
            </a:r>
            <a:r>
              <a:rPr lang="en-US" sz="1900" dirty="0">
                <a:hlinkClick r:id="rId4"/>
              </a:rPr>
              <a:t>https://</a:t>
            </a:r>
            <a:r>
              <a:rPr lang="en-US" sz="1900" dirty="0" smtClean="0">
                <a:hlinkClick r:id="rId4"/>
              </a:rPr>
              <a:t>pets.gov.hk/english/publications_and_downloads/files/Poster_NoAbandonment.pdf</a:t>
            </a:r>
            <a:endParaRPr lang="en-US" sz="1900" dirty="0" smtClean="0"/>
          </a:p>
          <a:p>
            <a:r>
              <a:rPr lang="en-US" sz="2400" dirty="0" smtClean="0"/>
              <a:t>PPT slides p.11-12 (Picture 3)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200" dirty="0" smtClean="0"/>
              <a:t>Adapted from:  </a:t>
            </a:r>
            <a:r>
              <a:rPr lang="en-US" sz="2200" dirty="0" smtClean="0">
                <a:hlinkClick r:id="rId5"/>
              </a:rPr>
              <a:t>https</a:t>
            </a:r>
            <a:r>
              <a:rPr lang="en-US" sz="2200" dirty="0">
                <a:hlinkClick r:id="rId5"/>
              </a:rPr>
              <a:t>://www.pets.gov.hk/english/publications_and_downloads/files/8.4.3%20Poster.pdf</a:t>
            </a:r>
            <a:endParaRPr lang="en-US" sz="2200" dirty="0"/>
          </a:p>
          <a:p>
            <a:r>
              <a:rPr lang="en-US" sz="2400" dirty="0" smtClean="0"/>
              <a:t>PPT slide p.14 (Video) </a:t>
            </a:r>
            <a:r>
              <a:rPr lang="en-US" sz="2400" dirty="0" smtClean="0">
                <a:hlinkClick r:id="rId6"/>
              </a:rPr>
              <a:t>https</a:t>
            </a:r>
            <a:r>
              <a:rPr lang="en-US" sz="2400" dirty="0">
                <a:hlinkClick r:id="rId6"/>
              </a:rPr>
              <a:t>://youtu.be/D7dTvrt2phk</a:t>
            </a:r>
            <a:endParaRPr lang="en-US" sz="2400" dirty="0" smtClean="0"/>
          </a:p>
          <a:p>
            <a:r>
              <a:rPr lang="en-US" sz="2400" dirty="0" smtClean="0"/>
              <a:t>PPT slide p. </a:t>
            </a:r>
            <a:r>
              <a:rPr lang="en-US" altLang="zh-TW" sz="2400" dirty="0" smtClean="0"/>
              <a:t>21 (Leaflet)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200" dirty="0" smtClean="0"/>
              <a:t>Adapted from</a:t>
            </a:r>
            <a:r>
              <a:rPr lang="en-US" sz="2200" dirty="0"/>
              <a:t>: </a:t>
            </a:r>
            <a:r>
              <a:rPr lang="en-US" sz="2100" dirty="0" smtClean="0">
                <a:hlinkClick r:id="rId7"/>
              </a:rPr>
              <a:t>https</a:t>
            </a:r>
            <a:r>
              <a:rPr lang="en-US" sz="2100" dirty="0">
                <a:hlinkClick r:id="rId7"/>
              </a:rPr>
              <a:t>://</a:t>
            </a:r>
            <a:r>
              <a:rPr lang="en-US" sz="2100" dirty="0" smtClean="0">
                <a:hlinkClick r:id="rId7"/>
              </a:rPr>
              <a:t>www.pets.gov.hk/english/publications_and_downloads/files/OnePreciousLife_Leaflet.pdf</a:t>
            </a:r>
            <a:endParaRPr lang="en-US" sz="21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46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Lesson Outline</a:t>
            </a:r>
            <a:endParaRPr lang="en-US" cap="none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312968"/>
              </p:ext>
            </p:extLst>
          </p:nvPr>
        </p:nvGraphicFramePr>
        <p:xfrm>
          <a:off x="993531" y="1387106"/>
          <a:ext cx="10665069" cy="4689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815">
                  <a:extLst>
                    <a:ext uri="{9D8B030D-6E8A-4147-A177-3AD203B41FA5}">
                      <a16:colId xmlns:a16="http://schemas.microsoft.com/office/drawing/2014/main" val="3638501593"/>
                    </a:ext>
                  </a:extLst>
                </a:gridCol>
                <a:gridCol w="5196254">
                  <a:extLst>
                    <a:ext uri="{9D8B030D-6E8A-4147-A177-3AD203B41FA5}">
                      <a16:colId xmlns:a16="http://schemas.microsoft.com/office/drawing/2014/main" val="3772126460"/>
                    </a:ext>
                  </a:extLst>
                </a:gridCol>
              </a:tblGrid>
              <a:tr h="444989">
                <a:tc>
                  <a:txBody>
                    <a:bodyPr/>
                    <a:lstStyle/>
                    <a:p>
                      <a:r>
                        <a:rPr lang="en-US" dirty="0" smtClean="0"/>
                        <a:t>Sections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566680"/>
                  </a:ext>
                </a:extLst>
              </a:tr>
              <a:tr h="11043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1. What is animal welfare? 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 brainstorm </a:t>
                      </a:r>
                      <a:r>
                        <a:rPr lang="en-US" sz="1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issues related to animal welfare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through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analysing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some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posters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107805"/>
                  </a:ext>
                </a:extLst>
              </a:tr>
              <a:tr h="11043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2. Animal abandonment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 discuss the problem of </a:t>
                      </a:r>
                      <a:r>
                        <a:rPr lang="en-US" sz="1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animal abandonment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through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analysing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a video</a:t>
                      </a:r>
                    </a:p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to imagine and 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reflect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on the </a:t>
                      </a:r>
                      <a:r>
                        <a:rPr lang="en-US" sz="18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feelings of abandoned animals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by writing a 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soliloquy</a:t>
                      </a:r>
                      <a:endParaRPr lang="en-US" sz="18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419408"/>
                  </a:ext>
                </a:extLst>
              </a:tr>
              <a:tr h="11043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3. Be a responsible pet owner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 discuss the </a:t>
                      </a:r>
                      <a:r>
                        <a:rPr lang="en-US" sz="1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things to consider before keeping a pet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in a speaking task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 identify the </a:t>
                      </a:r>
                      <a:r>
                        <a:rPr lang="en-US" sz="1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textual features of a leaflet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361951"/>
                  </a:ext>
                </a:extLst>
              </a:tr>
              <a:tr h="8466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4. Promoting animal welfare at school 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 create a leaflet to </a:t>
                      </a:r>
                      <a:r>
                        <a:rPr lang="en-US" sz="1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promote animal welfare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at school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201802"/>
                  </a:ext>
                </a:extLst>
              </a:tr>
            </a:tbl>
          </a:graphicData>
        </a:graphic>
      </p:graphicFrame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9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346" y="2301067"/>
            <a:ext cx="11578063" cy="1492132"/>
          </a:xfrm>
        </p:spPr>
        <p:txBody>
          <a:bodyPr>
            <a:noAutofit/>
          </a:bodyPr>
          <a:lstStyle/>
          <a:p>
            <a:r>
              <a:rPr lang="en-US" sz="5400" cap="none" dirty="0" smtClean="0"/>
              <a:t>Section 1: What is animal welfare?</a:t>
            </a:r>
            <a:endParaRPr lang="en-US" sz="5400" cap="none" dirty="0"/>
          </a:p>
        </p:txBody>
      </p:sp>
      <p:pic>
        <p:nvPicPr>
          <p:cNvPr id="1028" name="Picture 4" descr="Agriculture, Fisheries and Conservation Department - Animal Management ( Animal Trading and Breeding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348" y="3793199"/>
            <a:ext cx="8153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68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51677" y="382385"/>
            <a:ext cx="10490667" cy="1492132"/>
          </a:xfrm>
        </p:spPr>
        <p:txBody>
          <a:bodyPr>
            <a:normAutofit fontScale="90000"/>
          </a:bodyPr>
          <a:lstStyle/>
          <a:p>
            <a:r>
              <a:rPr lang="en-US" cap="none" dirty="0" smtClean="0"/>
              <a:t>Knowing more about animal welfare</a:t>
            </a:r>
            <a:br>
              <a:rPr lang="en-US" cap="none" dirty="0" smtClean="0"/>
            </a:br>
            <a:endParaRPr lang="en-US" cap="none" dirty="0"/>
          </a:p>
        </p:txBody>
      </p:sp>
      <p:sp>
        <p:nvSpPr>
          <p:cNvPr id="7" name="TextBox 6"/>
          <p:cNvSpPr txBox="1"/>
          <p:nvPr/>
        </p:nvSpPr>
        <p:spPr>
          <a:xfrm>
            <a:off x="1317818" y="1739834"/>
            <a:ext cx="9894116" cy="163121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Definition from the Agriculture, Fisheries and Conservation Department (AFCD):</a:t>
            </a:r>
          </a:p>
          <a:p>
            <a:pPr algn="just"/>
            <a:endParaRPr lang="en-US" sz="2000" dirty="0" smtClean="0"/>
          </a:p>
          <a:p>
            <a:pPr algn="just"/>
            <a:r>
              <a:rPr lang="en-US" sz="2000" dirty="0" smtClean="0"/>
              <a:t>Animal </a:t>
            </a:r>
            <a:r>
              <a:rPr lang="en-US" sz="2000" dirty="0"/>
              <a:t>Welfare is about </a:t>
            </a:r>
            <a:r>
              <a:rPr lang="en-US" sz="2000" b="1" dirty="0"/>
              <a:t>how an animal is coping with the conditions in which it lives</a:t>
            </a:r>
            <a:r>
              <a:rPr lang="en-US" sz="2000" dirty="0"/>
              <a:t>. The term encompasses an animal’s </a:t>
            </a:r>
            <a:r>
              <a:rPr lang="en-US" sz="2000" b="1" dirty="0"/>
              <a:t>physical state</a:t>
            </a:r>
            <a:r>
              <a:rPr lang="en-US" sz="2000" dirty="0"/>
              <a:t>, its </a:t>
            </a:r>
            <a:r>
              <a:rPr lang="en-US" sz="2000" b="1" dirty="0"/>
              <a:t>mental state </a:t>
            </a:r>
            <a:r>
              <a:rPr lang="en-US" sz="2000" dirty="0"/>
              <a:t>and its </a:t>
            </a:r>
            <a:r>
              <a:rPr lang="en-US" sz="2000" b="1" dirty="0"/>
              <a:t>ability to fulfill its natural needs and desires</a:t>
            </a:r>
            <a:r>
              <a:rPr lang="en-US" sz="2000" dirty="0"/>
              <a:t>.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33690" t="25417" r="20762" b="67358"/>
          <a:stretch/>
        </p:blipFill>
        <p:spPr bwMode="auto">
          <a:xfrm>
            <a:off x="1383958" y="5609967"/>
            <a:ext cx="9761836" cy="963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09286" y="4042699"/>
            <a:ext cx="7620718" cy="13715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     What are the issues related to animal welfare? </a:t>
            </a:r>
            <a:endParaRPr lang="en-US" sz="2400" b="1" dirty="0" smtClean="0">
              <a:solidFill>
                <a:srgbClr val="0000FF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83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/>
              <a:t>Knowing more about animal welfare </a:t>
            </a:r>
            <a:r>
              <a:rPr lang="en-US" cap="none" dirty="0" smtClean="0"/>
              <a:t/>
            </a:r>
            <a:br>
              <a:rPr lang="en-US" cap="none" dirty="0" smtClean="0"/>
            </a:br>
            <a:r>
              <a:rPr lang="en-US" cap="none" dirty="0" smtClean="0"/>
              <a:t>- Picture analysis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smtClean="0">
                <a:solidFill>
                  <a:schemeClr val="tx1"/>
                </a:solidFill>
              </a:rPr>
              <a:t>Take a look at the pictures on the following pages, which are taken from the posters of the AFCD.</a:t>
            </a:r>
          </a:p>
          <a:p>
            <a:pPr algn="just"/>
            <a:r>
              <a:rPr lang="en-US" sz="2800" dirty="0" smtClean="0">
                <a:solidFill>
                  <a:schemeClr val="tx1"/>
                </a:solidFill>
              </a:rPr>
              <a:t>For each picture, answer the following questions:</a:t>
            </a:r>
          </a:p>
          <a:p>
            <a:pPr marL="800100" lvl="1" indent="-342900" algn="just">
              <a:buFont typeface="+mj-lt"/>
              <a:buAutoNum type="arabicParenR"/>
            </a:pPr>
            <a:r>
              <a:rPr lang="en-US" sz="2400" b="1" dirty="0" smtClean="0">
                <a:solidFill>
                  <a:srgbClr val="9933FF"/>
                </a:solidFill>
              </a:rPr>
              <a:t>Describe what you see in the picture.</a:t>
            </a:r>
          </a:p>
          <a:p>
            <a:pPr marL="800100" lvl="1" indent="-342900" algn="just">
              <a:buFont typeface="+mj-lt"/>
              <a:buAutoNum type="arabicParenR"/>
            </a:pPr>
            <a:r>
              <a:rPr lang="en-US" sz="2400" b="1" dirty="0" smtClean="0">
                <a:solidFill>
                  <a:srgbClr val="0000FF"/>
                </a:solidFill>
              </a:rPr>
              <a:t>What is the message conveyed in the picture?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27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88303" y="99177"/>
            <a:ext cx="10178322" cy="149213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Picture 1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711" y="717755"/>
            <a:ext cx="5796593" cy="532180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0245" y="717755"/>
            <a:ext cx="547317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+mj-lt"/>
              <a:buAutoNum type="arabicParenR"/>
            </a:pPr>
            <a:r>
              <a:rPr lang="en-US" sz="2000" b="1" dirty="0">
                <a:solidFill>
                  <a:srgbClr val="9933FF"/>
                </a:solidFill>
              </a:rPr>
              <a:t>Describe what you see in the </a:t>
            </a:r>
            <a:r>
              <a:rPr lang="en-US" sz="2000" b="1" dirty="0" smtClean="0">
                <a:solidFill>
                  <a:srgbClr val="9933FF"/>
                </a:solidFill>
              </a:rPr>
              <a:t>picture.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pets (dogs, cats and rabbit) </a:t>
            </a:r>
            <a:r>
              <a:rPr lang="en-US">
                <a:solidFill>
                  <a:srgbClr val="FF0000"/>
                </a:solidFill>
              </a:rPr>
              <a:t>are </a:t>
            </a:r>
            <a:r>
              <a:rPr lang="en-US" smtClean="0">
                <a:solidFill>
                  <a:srgbClr val="FF0000"/>
                </a:solidFill>
              </a:rPr>
              <a:t>making </a:t>
            </a:r>
            <a:r>
              <a:rPr lang="en-US" dirty="0">
                <a:solidFill>
                  <a:srgbClr val="FF0000"/>
                </a:solidFill>
              </a:rPr>
              <a:t>a “stop” hand gesture. </a:t>
            </a:r>
            <a:endParaRPr lang="en-US" dirty="0" smtClean="0">
              <a:solidFill>
                <a:srgbClr val="FF0000"/>
              </a:solidFill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Their </a:t>
            </a:r>
            <a:r>
              <a:rPr lang="en-US" dirty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eyes look sincere and </a:t>
            </a:r>
            <a:r>
              <a:rPr lang="en-US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determined.</a:t>
            </a:r>
          </a:p>
          <a:p>
            <a:pPr lvl="2" algn="just"/>
            <a:endParaRPr lang="en-US" dirty="0">
              <a:solidFill>
                <a:srgbClr val="FF0000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lvl="1" algn="just"/>
            <a:r>
              <a:rPr lang="en-US" sz="2000" b="1" dirty="0" smtClean="0">
                <a:solidFill>
                  <a:srgbClr val="0000FF"/>
                </a:solidFill>
              </a:rPr>
              <a:t>2)  What </a:t>
            </a:r>
            <a:r>
              <a:rPr lang="en-US" sz="2000" b="1" dirty="0">
                <a:solidFill>
                  <a:srgbClr val="0000FF"/>
                </a:solidFill>
              </a:rPr>
              <a:t>is the message </a:t>
            </a:r>
            <a:r>
              <a:rPr lang="en-US" sz="2000" b="1" dirty="0" smtClean="0">
                <a:solidFill>
                  <a:srgbClr val="0000FF"/>
                </a:solidFill>
              </a:rPr>
              <a:t>conveyed </a:t>
            </a:r>
            <a:r>
              <a:rPr lang="en-US" sz="2000" b="1" dirty="0">
                <a:solidFill>
                  <a:srgbClr val="0000FF"/>
                </a:solidFill>
              </a:rPr>
              <a:t>in the 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</a:p>
          <a:p>
            <a:pPr lvl="1" algn="just"/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    picture?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pets are appealing to people to stop and think before keeping a pet.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People should think twice before keeping a pet because it is a </a:t>
            </a:r>
            <a:r>
              <a:rPr lang="en-US" dirty="0" smtClean="0">
                <a:solidFill>
                  <a:srgbClr val="FF0000"/>
                </a:solidFill>
              </a:rPr>
              <a:t>lifelong </a:t>
            </a:r>
            <a:r>
              <a:rPr lang="en-US" dirty="0">
                <a:solidFill>
                  <a:srgbClr val="FF0000"/>
                </a:solidFill>
              </a:rPr>
              <a:t>commitment. If people cannot give time and love to keep a pet,  they should not keep one. </a:t>
            </a:r>
            <a:endParaRPr lang="en-US" dirty="0">
              <a:solidFill>
                <a:srgbClr val="FF0000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lvl="1" algn="just"/>
            <a:endParaRPr lang="en-US" sz="2400" b="1" dirty="0">
              <a:solidFill>
                <a:srgbClr val="FF0000"/>
              </a:solidFill>
            </a:endParaRPr>
          </a:p>
          <a:p>
            <a:pPr marL="914400" lvl="1" indent="-457200" algn="just">
              <a:buFont typeface="+mj-lt"/>
              <a:buAutoNum type="arabicParenR" startAt="3"/>
            </a:pPr>
            <a:r>
              <a:rPr lang="en-US" sz="2000" b="1" dirty="0" smtClean="0">
                <a:solidFill>
                  <a:srgbClr val="008000"/>
                </a:solidFill>
              </a:rPr>
              <a:t>Bonus question: What are the animals saying “no” to? Design a title for this picture.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Abandoning animals, buying from illegal animal breeding farms, animal cruelty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Possible titles: “Say NO to animal cruelty”, “Let’s stop abandoning animals”</a:t>
            </a:r>
            <a:endParaRPr lang="en-US" dirty="0">
              <a:solidFill>
                <a:srgbClr val="FF0000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lvl="1" algn="just"/>
            <a:endParaRPr lang="en-US" sz="2400" b="1" dirty="0" smtClean="0">
              <a:solidFill>
                <a:srgbClr val="0000FF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3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Picture 1 </a:t>
            </a:r>
            <a:r>
              <a:rPr lang="en-US" altLang="zh-TW" sz="3600" dirty="0" smtClean="0"/>
              <a:t>(Original message)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76"/>
          <a:stretch/>
        </p:blipFill>
        <p:spPr>
          <a:xfrm>
            <a:off x="3262338" y="1238596"/>
            <a:ext cx="5916706" cy="541509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flipH="1">
            <a:off x="8924607" y="1238596"/>
            <a:ext cx="1117166" cy="5566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4047" y="2880852"/>
            <a:ext cx="2806573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Related 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Responsible pet ownership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Commitment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Respect for animals</a:t>
            </a:r>
            <a:endParaRPr lang="en-US" sz="2000" b="1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0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472" y="150125"/>
            <a:ext cx="5105614" cy="6539599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7429823" y="3210588"/>
            <a:ext cx="2520778" cy="1931708"/>
          </a:xfrm>
          <a:prstGeom prst="wedgeEllipseCallout">
            <a:avLst>
              <a:gd name="adj1" fmla="val 61455"/>
              <a:gd name="adj2" fmla="val 273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dirty="0" smtClean="0">
                <a:latin typeface="Arial Black" panose="020B0A04020102020204" pitchFamily="34" charset="0"/>
              </a:rPr>
              <a:t>?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97398" y="507574"/>
            <a:ext cx="4866074" cy="633069"/>
          </a:xfrm>
        </p:spPr>
        <p:txBody>
          <a:bodyPr>
            <a:normAutofit fontScale="90000"/>
          </a:bodyPr>
          <a:lstStyle/>
          <a:p>
            <a:r>
              <a:rPr lang="en-US" sz="4000" cap="none" dirty="0" smtClean="0"/>
              <a:t>Picture 2</a:t>
            </a:r>
            <a:endParaRPr lang="en-US" sz="4000" cap="none" dirty="0"/>
          </a:p>
        </p:txBody>
      </p:sp>
      <p:sp>
        <p:nvSpPr>
          <p:cNvPr id="7" name="矩形 6"/>
          <p:cNvSpPr/>
          <p:nvPr/>
        </p:nvSpPr>
        <p:spPr>
          <a:xfrm>
            <a:off x="887104" y="1140643"/>
            <a:ext cx="5991368" cy="607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arenR"/>
            </a:pPr>
            <a:r>
              <a:rPr lang="en-US" sz="2000" b="1" dirty="0">
                <a:solidFill>
                  <a:srgbClr val="9933FF"/>
                </a:solidFill>
              </a:rPr>
              <a:t>Describe what you see in the picture</a:t>
            </a:r>
            <a:r>
              <a:rPr lang="en-US" sz="2000" b="1" dirty="0" smtClean="0">
                <a:solidFill>
                  <a:srgbClr val="9933FF"/>
                </a:solidFill>
              </a:rPr>
              <a:t>.</a:t>
            </a:r>
          </a:p>
          <a:p>
            <a:pPr marL="806450" indent="-363538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A puppy who looks sad is being placed in a card </a:t>
            </a:r>
            <a:r>
              <a:rPr lang="en-US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box.</a:t>
            </a:r>
            <a:endParaRPr lang="en-US" dirty="0">
              <a:solidFill>
                <a:srgbClr val="FF0000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806450" indent="-363538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A person </a:t>
            </a:r>
            <a:r>
              <a:rPr lang="en-US" dirty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who is probably the pet </a:t>
            </a:r>
            <a:r>
              <a:rPr lang="en-US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owner </a:t>
            </a:r>
            <a:r>
              <a:rPr lang="en-US" dirty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is leaving the puppy behind and walking </a:t>
            </a:r>
            <a:r>
              <a:rPr lang="en-US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away.</a:t>
            </a:r>
            <a:endParaRPr lang="en-US" dirty="0">
              <a:solidFill>
                <a:srgbClr val="FF0000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lvl="1" algn="just"/>
            <a:r>
              <a:rPr lang="en-US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Accept any reasonable answers.)</a:t>
            </a:r>
            <a:endParaRPr lang="en-US" dirty="0">
              <a:solidFill>
                <a:srgbClr val="FF0000"/>
              </a:solidFill>
            </a:endParaRPr>
          </a:p>
          <a:p>
            <a:pPr lvl="1" algn="just"/>
            <a:endParaRPr lang="en-US" sz="2400" b="1" dirty="0">
              <a:solidFill>
                <a:srgbClr val="FF0000"/>
              </a:solidFill>
            </a:endParaRP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</a:rPr>
              <a:t>2) What </a:t>
            </a:r>
            <a:r>
              <a:rPr lang="en-US" sz="2000" b="1" dirty="0">
                <a:solidFill>
                  <a:srgbClr val="0000FF"/>
                </a:solidFill>
              </a:rPr>
              <a:t>is the message </a:t>
            </a:r>
            <a:r>
              <a:rPr lang="en-US" sz="2000" b="1" dirty="0" smtClean="0">
                <a:solidFill>
                  <a:srgbClr val="0000FF"/>
                </a:solidFill>
              </a:rPr>
              <a:t>conveyed </a:t>
            </a:r>
            <a:r>
              <a:rPr lang="en-US" sz="2000" b="1" dirty="0">
                <a:solidFill>
                  <a:srgbClr val="0000FF"/>
                </a:solidFill>
              </a:rPr>
              <a:t>in the </a:t>
            </a:r>
            <a:r>
              <a:rPr lang="en-US" sz="2000" b="1" dirty="0" smtClean="0">
                <a:solidFill>
                  <a:srgbClr val="0000FF"/>
                </a:solidFill>
              </a:rPr>
              <a:t>picture?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Say </a:t>
            </a:r>
            <a:r>
              <a:rPr lang="en-US" dirty="0">
                <a:solidFill>
                  <a:srgbClr val="FF0000"/>
                </a:solidFill>
              </a:rPr>
              <a:t>no to animal abandonment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Keeping a pet is a lifelong commitment. People </a:t>
            </a:r>
            <a:r>
              <a:rPr lang="en-US" dirty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should not </a:t>
            </a:r>
            <a:r>
              <a:rPr lang="en-US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abandon their pet. </a:t>
            </a:r>
          </a:p>
          <a:p>
            <a:pPr lvl="1" algn="just">
              <a:lnSpc>
                <a:spcPct val="107000"/>
              </a:lnSpc>
            </a:pPr>
            <a:r>
              <a:rPr lang="en-US" dirty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(Accept any reasonable answers</a:t>
            </a:r>
            <a:r>
              <a:rPr lang="en-US" dirty="0" smtClean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.)</a:t>
            </a:r>
          </a:p>
          <a:p>
            <a:pPr lvl="1" algn="just">
              <a:lnSpc>
                <a:spcPct val="107000"/>
              </a:lnSpc>
            </a:pPr>
            <a:endParaRPr lang="en-US" sz="2400" b="1" dirty="0" smtClean="0">
              <a:solidFill>
                <a:srgbClr val="FF0000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000" b="1" dirty="0" smtClean="0">
                <a:solidFill>
                  <a:srgbClr val="008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3) </a:t>
            </a:r>
            <a:r>
              <a:rPr lang="en-US" sz="2000" b="1" dirty="0" smtClean="0">
                <a:solidFill>
                  <a:srgbClr val="008000"/>
                </a:solidFill>
              </a:rPr>
              <a:t>Bonus question: How would you feel if you were the dog? Complete the speech bubble.</a:t>
            </a:r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Please don’t leave me!</a:t>
            </a:r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Help me please!</a:t>
            </a:r>
          </a:p>
          <a:p>
            <a:pPr lvl="1" algn="just"/>
            <a:r>
              <a:rPr lang="en-US" dirty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(Accept any reasonable answers.)</a:t>
            </a:r>
            <a:endParaRPr lang="en-US" dirty="0">
              <a:solidFill>
                <a:srgbClr val="FF0000"/>
              </a:solidFill>
            </a:endParaRPr>
          </a:p>
          <a:p>
            <a:pPr lvl="1" algn="just"/>
            <a:endParaRPr lang="en-US" sz="2400" dirty="0">
              <a:solidFill>
                <a:srgbClr val="FF0000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lvl="1" algn="just"/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60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2C9D10-CA80-4BC9-9D59-B4B9486E93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5D5C12-9048-448D-A69C-F00736C0732E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16c05727-aa75-4e4a-9b5f-8a80a1165891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D0DBFED-7AB5-403D-9982-F81C20C3F5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2008</Words>
  <Application>Microsoft Office PowerPoint</Application>
  <PresentationFormat>寬螢幕</PresentationFormat>
  <Paragraphs>308</Paragraphs>
  <Slides>29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40" baseType="lpstr">
      <vt:lpstr>微軟正黑體</vt:lpstr>
      <vt:lpstr>新細明體</vt:lpstr>
      <vt:lpstr>Arial</vt:lpstr>
      <vt:lpstr>Arial Black</vt:lpstr>
      <vt:lpstr>Calibri</vt:lpstr>
      <vt:lpstr>Gill Sans MT</vt:lpstr>
      <vt:lpstr>Impact</vt:lpstr>
      <vt:lpstr>Symbol</vt:lpstr>
      <vt:lpstr>Times New Roman</vt:lpstr>
      <vt:lpstr>Wingdings</vt:lpstr>
      <vt:lpstr>Badge</vt:lpstr>
      <vt:lpstr>Animal Welfare</vt:lpstr>
      <vt:lpstr>An Overview of the Learning Task</vt:lpstr>
      <vt:lpstr>Lesson Outline</vt:lpstr>
      <vt:lpstr>Section 1: What is animal welfare?</vt:lpstr>
      <vt:lpstr>Knowing more about animal welfare </vt:lpstr>
      <vt:lpstr>Knowing more about animal welfare  - Picture analysis</vt:lpstr>
      <vt:lpstr>Picture 1</vt:lpstr>
      <vt:lpstr>Picture 1 (Original message)</vt:lpstr>
      <vt:lpstr>Picture 2</vt:lpstr>
      <vt:lpstr>Picture 2  (Original message)</vt:lpstr>
      <vt:lpstr>Picture 3</vt:lpstr>
      <vt:lpstr>Picture 3  (Original message)</vt:lpstr>
      <vt:lpstr>Section 2: Animal Abandonment</vt:lpstr>
      <vt:lpstr>PowerPoint 簡報</vt:lpstr>
      <vt:lpstr>PowerPoint 簡報</vt:lpstr>
      <vt:lpstr>PowerPoint 簡報</vt:lpstr>
      <vt:lpstr>PowerPoint 簡報</vt:lpstr>
      <vt:lpstr>PowerPoint 簡報</vt:lpstr>
      <vt:lpstr>Sample structure of a soliloquy</vt:lpstr>
      <vt:lpstr>Section 3: Be a responsible pet owner</vt:lpstr>
      <vt:lpstr>PowerPoint 簡報</vt:lpstr>
      <vt:lpstr>Things to consider before being a pet owner  A) Speaking Task – Group Discussion</vt:lpstr>
      <vt:lpstr>B) Understanding the text features of a       leaflet </vt:lpstr>
      <vt:lpstr>PowerPoint 簡報</vt:lpstr>
      <vt:lpstr>PowerPoint 簡報</vt:lpstr>
      <vt:lpstr>Section 4: Promoting animal welfare at school</vt:lpstr>
      <vt:lpstr>PowerPoint 簡報</vt:lpstr>
      <vt:lpstr>PowerPoint 簡報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2021-07-02T08:50:39Z</dcterms:created>
  <dcterms:modified xsi:type="dcterms:W3CDTF">2021-10-06T02:19:59Z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